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Lst>
  <p:notesMasterIdLst>
    <p:notesMasterId r:id="rId13"/>
  </p:notesMasterIdLst>
  <p:handoutMasterIdLst>
    <p:handoutMasterId r:id="rId14"/>
  </p:handoutMasterIdLst>
  <p:sldIdLst>
    <p:sldId id="256" r:id="rId2"/>
    <p:sldId id="257" r:id="rId3"/>
    <p:sldId id="258" r:id="rId4"/>
    <p:sldId id="260" r:id="rId5"/>
    <p:sldId id="259" r:id="rId6"/>
    <p:sldId id="263" r:id="rId7"/>
    <p:sldId id="264" r:id="rId8"/>
    <p:sldId id="265" r:id="rId9"/>
    <p:sldId id="267" r:id="rId10"/>
    <p:sldId id="268"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4ED37-279F-3449-BA38-0A93CC1EC012}" type="datetimeFigureOut">
              <a:rPr lang="en-US" smtClean="0"/>
              <a:t>11/13/14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64509-6A57-C24C-913F-3524159A67B9}" type="slidenum">
              <a:rPr lang="en-US" smtClean="0"/>
              <a:t>‹#›</a:t>
            </a:fld>
            <a:endParaRPr lang="en-US"/>
          </a:p>
        </p:txBody>
      </p:sp>
    </p:spTree>
    <p:extLst>
      <p:ext uri="{BB962C8B-B14F-4D97-AF65-F5344CB8AC3E}">
        <p14:creationId xmlns:p14="http://schemas.microsoft.com/office/powerpoint/2010/main" val="2392283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83CEF-EC2F-6F45-93A4-8C40A87C395F}" type="datetimeFigureOut">
              <a:rPr lang="en-US" smtClean="0"/>
              <a:t>11/13/14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2330-EDFB-C54D-9096-CE7647FBCB8E}" type="slidenum">
              <a:rPr lang="en-US" smtClean="0"/>
              <a:t>‹#›</a:t>
            </a:fld>
            <a:endParaRPr lang="en-US"/>
          </a:p>
        </p:txBody>
      </p:sp>
    </p:spTree>
    <p:extLst>
      <p:ext uri="{BB962C8B-B14F-4D97-AF65-F5344CB8AC3E}">
        <p14:creationId xmlns:p14="http://schemas.microsoft.com/office/powerpoint/2010/main" val="42155462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mention most</a:t>
            </a:r>
            <a:r>
              <a:rPr lang="en-US" baseline="0" dirty="0" smtClean="0"/>
              <a:t> talks are on line and slides are </a:t>
            </a:r>
            <a:r>
              <a:rPr lang="en-US" baseline="0" dirty="0" err="1" smtClean="0"/>
              <a:t>avaialble</a:t>
            </a:r>
            <a:r>
              <a:rPr lang="en-US" baseline="0" dirty="0" smtClean="0"/>
              <a:t> through the </a:t>
            </a:r>
            <a:r>
              <a:rPr lang="en-US" baseline="0" dirty="0" err="1" smtClean="0"/>
              <a:t>CMS.nasa.gov</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643F2330-EDFB-C54D-9096-CE7647FBCB8E}" type="slidenum">
              <a:rPr lang="en-US" smtClean="0"/>
              <a:t>7</a:t>
            </a:fld>
            <a:endParaRPr lang="en-US"/>
          </a:p>
        </p:txBody>
      </p:sp>
    </p:spTree>
    <p:extLst>
      <p:ext uri="{BB962C8B-B14F-4D97-AF65-F5344CB8AC3E}">
        <p14:creationId xmlns:p14="http://schemas.microsoft.com/office/powerpoint/2010/main" val="26957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information has value if the programs have value (this is the underlying idea of our entire methodology..I will make this very clear)</a:t>
            </a:r>
          </a:p>
          <a:p>
            <a:pPr eaLnBrk="1" hangingPunct="1">
              <a:spcBef>
                <a:spcPct val="0"/>
              </a:spcBef>
            </a:pPr>
            <a:r>
              <a:rPr lang="en-US" smtClean="0"/>
              <a:t>*Give a concrete justification of the returns from the forestry programs, and discuss how the data can make the programs even more successful</a:t>
            </a:r>
          </a:p>
          <a:p>
            <a:pPr eaLnBrk="1" hangingPunct="1">
              <a:spcBef>
                <a:spcPct val="0"/>
              </a:spcBef>
            </a:pPr>
            <a:r>
              <a:rPr lang="en-US" smtClean="0"/>
              <a:t>*first measure the value of the current programs and discuss how updated data products can improve that value</a:t>
            </a:r>
          </a:p>
          <a:p>
            <a:pPr eaLnBrk="1" hangingPunct="1">
              <a:spcBef>
                <a:spcPct val="0"/>
              </a:spcBef>
            </a:pPr>
            <a:r>
              <a:rPr lang="en-US" smtClean="0"/>
              <a:t>*Once we have establish the quantified value of the programs, we can attribute some of that value to monitoring and implementation efforts, which can then be attributed to the lidar data product. For this part of the methodology, we need to understand existing techniques and how they could be improved by the data. That’s how the audience can help.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BB6575-E4D8-47BC-B7E4-F1ED744CA560}"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3086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2B8B0A7-5E6C-9D47-98E4-12156D48212A}" type="datetime1">
              <a:rPr lang="en-US" smtClean="0"/>
              <a:t>11/13/14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03E6113F-1A82-1E4F-BB41-83ABDCCEE4EC}" type="datetime1">
              <a:rPr lang="en-US" smtClean="0"/>
              <a:t>11/13/14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74A3CDBF-2B88-F848-863F-EBA248B82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C69657D-CEE5-0B4F-A834-139EEAC2237B}" type="datetime1">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3CDBF-2B88-F848-863F-EBA248B82FCC}"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69657D-CEE5-0B4F-A834-139EEAC2237B}" type="datetime1">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3DF6D9F-69CC-FD4A-8AED-AA5FF39C1792}" type="datetime1">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4B5326-2A5C-2B4A-B47A-B30EFA09DD68}" type="datetime1">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Snip Diagonal Corner Rectangle 9"/>
          <p:cNvSpPr/>
          <p:nvPr/>
        </p:nvSpPr>
        <p:spPr>
          <a:xfrm flipV="1">
            <a:off x="228600" y="228596"/>
            <a:ext cx="8018859" cy="925980"/>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Snip Diagonal Corner Rectangle 8"/>
          <p:cNvSpPr/>
          <p:nvPr/>
        </p:nvSpPr>
        <p:spPr>
          <a:xfrm flipV="1">
            <a:off x="228600" y="1298898"/>
            <a:ext cx="8686800" cy="5317054"/>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77426" y="11576"/>
            <a:ext cx="7583488" cy="1143000"/>
          </a:xfrm>
        </p:spPr>
        <p:txBody>
          <a:bodyPr/>
          <a:lstStyle/>
          <a:p>
            <a:r>
              <a:rPr lang="en-US" smtClean="0"/>
              <a:t>Click to edit Master title style</a:t>
            </a:r>
            <a:endParaRPr/>
          </a:p>
        </p:txBody>
      </p:sp>
      <p:sp>
        <p:nvSpPr>
          <p:cNvPr id="3" name="Content Placeholder 2"/>
          <p:cNvSpPr>
            <a:spLocks noGrp="1"/>
          </p:cNvSpPr>
          <p:nvPr>
            <p:ph idx="1"/>
          </p:nvPr>
        </p:nvSpPr>
        <p:spPr>
          <a:xfrm>
            <a:off x="779463" y="1421571"/>
            <a:ext cx="7583488" cy="4683249"/>
          </a:xfrm>
        </p:spPr>
        <p:txBody>
          <a:bodyPr/>
          <a:lstStyle>
            <a:lvl2pPr marL="685800" indent="-336550">
              <a:buFont typeface="Arial"/>
              <a:buChar cha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2323DE81-B130-EA4B-A78D-D5E0D0360832}" type="datetime1">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C69657D-CEE5-0B4F-A834-139EEAC2237B}" type="datetime1">
              <a:rPr lang="en-US" smtClean="0"/>
              <a:t>11/13/14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D794813B-9085-4948-B2A2-D22CB3723CC1}" type="datetime1">
              <a:rPr lang="en-US" smtClean="0"/>
              <a:t>11/13/14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35D279-79E6-3C4E-94DB-592323556359}" type="datetime1">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106A581-6CEE-7D4C-B908-9A3D506F5BCA}" type="datetime1">
              <a:rPr lang="en-US" smtClean="0"/>
              <a:t>11/13/14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2E3DCB4-8291-C54B-B266-1D590167ED97}" type="datetime1">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702DA3A-F0CC-054F-97E7-B8A91007ED97}" type="datetime1">
              <a:rPr lang="en-US" smtClean="0"/>
              <a:t>11/13/14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3CDBF-2B88-F848-863F-EBA248B82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32C910B7-A7E5-9241-8F50-1AD67E0D7466}" type="datetime1">
              <a:rPr lang="en-US" smtClean="0"/>
              <a:t>11/13/14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4A3CDBF-2B88-F848-863F-EBA248B82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C69657D-CEE5-0B4F-A834-139EEAC2237B}" type="datetime1">
              <a:rPr lang="en-US" smtClean="0"/>
              <a:t>11/13/14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74A3CDBF-2B88-F848-863F-EBA248B82FCC}" type="slidenum">
              <a:rPr lang="en-US" smtClean="0"/>
              <a:t>‹#›</a:t>
            </a:fld>
            <a:endParaRPr lang="en-US"/>
          </a:p>
        </p:txBody>
      </p:sp>
      <p:pic>
        <p:nvPicPr>
          <p:cNvPr id="7" name="Picture 6"/>
          <p:cNvPicPr>
            <a:picLocks noChangeAspect="1"/>
          </p:cNvPicPr>
          <p:nvPr userDrawn="1"/>
        </p:nvPicPr>
        <p:blipFill>
          <a:blip r:embed="rId16"/>
          <a:stretch>
            <a:fillRect/>
          </a:stretch>
        </p:blipFill>
        <p:spPr>
          <a:xfrm>
            <a:off x="8392189" y="0"/>
            <a:ext cx="741622" cy="602213"/>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ft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61" y="3584498"/>
            <a:ext cx="6950923" cy="1470025"/>
          </a:xfrm>
        </p:spPr>
        <p:txBody>
          <a:bodyPr>
            <a:normAutofit fontScale="90000"/>
          </a:bodyPr>
          <a:lstStyle/>
          <a:p>
            <a:r>
              <a:rPr lang="en-US" sz="4000" b="1" dirty="0"/>
              <a:t>Applications of the NASA </a:t>
            </a:r>
            <a:r>
              <a:rPr lang="en-US" sz="4000" b="1" dirty="0" smtClean="0"/>
              <a:t/>
            </a:r>
            <a:br>
              <a:rPr lang="en-US" sz="4000" b="1" dirty="0" smtClean="0"/>
            </a:br>
            <a:r>
              <a:rPr lang="en-US" sz="4000" b="1" dirty="0" smtClean="0"/>
              <a:t>Carbon </a:t>
            </a:r>
            <a:r>
              <a:rPr lang="en-US" sz="4000" b="1" dirty="0"/>
              <a:t>Monitoring System:</a:t>
            </a:r>
            <a:r>
              <a:rPr lang="en-US" sz="4000" dirty="0"/>
              <a:t/>
            </a:r>
            <a:br>
              <a:rPr lang="en-US" sz="4000" dirty="0"/>
            </a:br>
            <a:r>
              <a:rPr lang="en-US" sz="4000" b="1" dirty="0"/>
              <a:t>Engagement, Use, </a:t>
            </a:r>
            <a:r>
              <a:rPr lang="en-US" sz="4000" b="1" dirty="0" smtClean="0"/>
              <a:t>and Evaluation</a:t>
            </a:r>
            <a:endParaRPr lang="en-US" sz="4000" dirty="0"/>
          </a:p>
        </p:txBody>
      </p:sp>
      <p:sp>
        <p:nvSpPr>
          <p:cNvPr id="3" name="Subtitle 2"/>
          <p:cNvSpPr>
            <a:spLocks noGrp="1"/>
          </p:cNvSpPr>
          <p:nvPr>
            <p:ph type="subTitle" idx="1"/>
          </p:nvPr>
        </p:nvSpPr>
        <p:spPr>
          <a:xfrm>
            <a:off x="1003854" y="5188466"/>
            <a:ext cx="2836646" cy="573741"/>
          </a:xfrm>
        </p:spPr>
        <p:txBody>
          <a:bodyPr numCol="1">
            <a:noAutofit/>
          </a:bodyPr>
          <a:lstStyle/>
          <a:p>
            <a:r>
              <a:rPr lang="en-US" sz="2400" dirty="0"/>
              <a:t>Molly </a:t>
            </a:r>
            <a:r>
              <a:rPr lang="en-US" sz="2400" dirty="0" smtClean="0"/>
              <a:t>E. Brown</a:t>
            </a:r>
          </a:p>
          <a:p>
            <a:r>
              <a:rPr lang="en-US" sz="2400" dirty="0" smtClean="0"/>
              <a:t>Vanessa M. Escobar</a:t>
            </a:r>
          </a:p>
        </p:txBody>
      </p:sp>
      <p:sp>
        <p:nvSpPr>
          <p:cNvPr id="4" name="Slide Number Placeholder 3"/>
          <p:cNvSpPr>
            <a:spLocks noGrp="1"/>
          </p:cNvSpPr>
          <p:nvPr>
            <p:ph type="sldNum" sz="quarter" idx="4294967295"/>
          </p:nvPr>
        </p:nvSpPr>
        <p:spPr>
          <a:xfrm>
            <a:off x="8204200" y="549275"/>
            <a:ext cx="939800" cy="301625"/>
          </a:xfrm>
        </p:spPr>
        <p:txBody>
          <a:bodyPr/>
          <a:lstStyle/>
          <a:p>
            <a:fld id="{74A3CDBF-2B88-F848-863F-EBA248B82FCC}" type="slidenum">
              <a:rPr lang="en-US" smtClean="0"/>
              <a:t>1</a:t>
            </a:fld>
            <a:endParaRPr lang="en-US"/>
          </a:p>
        </p:txBody>
      </p:sp>
      <p:sp>
        <p:nvSpPr>
          <p:cNvPr id="5" name="Subtitle 2"/>
          <p:cNvSpPr txBox="1">
            <a:spLocks/>
          </p:cNvSpPr>
          <p:nvPr/>
        </p:nvSpPr>
        <p:spPr>
          <a:xfrm>
            <a:off x="3977388" y="5188466"/>
            <a:ext cx="3163961" cy="573741"/>
          </a:xfrm>
          <a:prstGeom prst="rect">
            <a:avLst/>
          </a:prstGeom>
        </p:spPr>
        <p:txBody>
          <a:bodyPr vert="horz" lIns="91440" tIns="45720" rIns="91440" bIns="45720" numCol="1" rtlCol="0">
            <a:noAutofit/>
          </a:bodyPr>
          <a:lstStyle>
            <a:lvl1pPr marL="0" indent="0" algn="r" defTabSz="914400" rtl="0" eaLnBrk="1" latinLnBrk="0" hangingPunct="1">
              <a:spcBef>
                <a:spcPct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lgn="ctr" defTabSz="914400" rtl="0" eaLnBrk="1" latinLnBrk="0" hangingPunct="1">
              <a:spcBef>
                <a:spcPts val="600"/>
              </a:spcBef>
              <a:buClr>
                <a:schemeClr val="accent1"/>
              </a:buClr>
              <a:buSzPct val="90000"/>
              <a:buFont typeface="Wingdings 2" pitchFamily="18"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90000"/>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buClr>
              <a:buSzPct val="9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9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9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9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2" pitchFamily="18" charset="2"/>
              <a:buNone/>
              <a:defRPr lang="en-US" sz="1800" kern="1200">
                <a:solidFill>
                  <a:schemeClr val="tx1">
                    <a:tint val="75000"/>
                  </a:schemeClr>
                </a:solidFill>
                <a:latin typeface="+mn-lt"/>
                <a:ea typeface="+mn-ea"/>
                <a:cs typeface="+mn-cs"/>
              </a:defRPr>
            </a:lvl9pPr>
          </a:lstStyle>
          <a:p>
            <a:r>
              <a:rPr lang="en-US" sz="2400" dirty="0" smtClean="0"/>
              <a:t>Lucia Woo</a:t>
            </a:r>
          </a:p>
          <a:p>
            <a:r>
              <a:rPr lang="en-US" sz="2400" dirty="0" smtClean="0"/>
              <a:t>Sabrina Delgado-Arias</a:t>
            </a:r>
          </a:p>
        </p:txBody>
      </p:sp>
    </p:spTree>
    <p:extLst>
      <p:ext uri="{BB962C8B-B14F-4D97-AF65-F5344CB8AC3E}">
        <p14:creationId xmlns:p14="http://schemas.microsoft.com/office/powerpoint/2010/main" val="44249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Benefit </a:t>
            </a:r>
            <a:r>
              <a:rPr lang="en-US" dirty="0" smtClean="0">
                <a:solidFill>
                  <a:srgbClr val="103154"/>
                </a:solidFill>
              </a:rPr>
              <a:t>Analysis in Maryland</a:t>
            </a:r>
            <a:endParaRPr lang="en-US" dirty="0">
              <a:solidFill>
                <a:srgbClr val="103154"/>
              </a:solidFill>
            </a:endParaRPr>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solidFill>
                  <a:srgbClr val="103154"/>
                </a:solidFill>
              </a:rPr>
              <a:t>Use </a:t>
            </a:r>
            <a:r>
              <a:rPr lang="en-US" b="1" dirty="0">
                <a:solidFill>
                  <a:srgbClr val="103154"/>
                </a:solidFill>
              </a:rPr>
              <a:t>Cost-Benefit Analysis</a:t>
            </a:r>
            <a:r>
              <a:rPr lang="en-US" dirty="0">
                <a:solidFill>
                  <a:srgbClr val="103154"/>
                </a:solidFill>
              </a:rPr>
              <a:t> to determine:</a:t>
            </a:r>
            <a:endParaRPr lang="en-US" sz="1800" i="1" dirty="0">
              <a:solidFill>
                <a:srgbClr val="103154"/>
              </a:solidFill>
            </a:endParaRPr>
          </a:p>
          <a:p>
            <a:pPr lvl="1">
              <a:lnSpc>
                <a:spcPct val="90000"/>
              </a:lnSpc>
            </a:pPr>
            <a:r>
              <a:rPr lang="en-US" i="1" dirty="0">
                <a:solidFill>
                  <a:srgbClr val="103154"/>
                </a:solidFill>
              </a:rPr>
              <a:t>Whether the incentives are large enough for private landowners to participate in the programs</a:t>
            </a:r>
          </a:p>
          <a:p>
            <a:pPr lvl="1">
              <a:lnSpc>
                <a:spcPct val="90000"/>
              </a:lnSpc>
            </a:pPr>
            <a:r>
              <a:rPr lang="en-US" i="1" dirty="0">
                <a:solidFill>
                  <a:srgbClr val="103154"/>
                </a:solidFill>
              </a:rPr>
              <a:t>How society has benefited from the increase and improvement of forest cover as a result of the programs thus far</a:t>
            </a:r>
            <a:endParaRPr lang="en-US" sz="1600" i="1" dirty="0">
              <a:solidFill>
                <a:srgbClr val="103154"/>
              </a:solidFill>
            </a:endParaRPr>
          </a:p>
          <a:p>
            <a:r>
              <a:rPr lang="en-US" dirty="0">
                <a:solidFill>
                  <a:srgbClr val="103154"/>
                </a:solidFill>
              </a:rPr>
              <a:t>Identify the program to </a:t>
            </a:r>
            <a:r>
              <a:rPr lang="en-US" dirty="0" smtClean="0">
                <a:solidFill>
                  <a:srgbClr val="103154"/>
                </a:solidFill>
              </a:rPr>
              <a:t>analyze</a:t>
            </a:r>
            <a:endParaRPr lang="en-US" dirty="0">
              <a:solidFill>
                <a:srgbClr val="103154"/>
              </a:solidFill>
            </a:endParaRPr>
          </a:p>
          <a:p>
            <a:r>
              <a:rPr lang="en-US" dirty="0">
                <a:solidFill>
                  <a:srgbClr val="103154"/>
                </a:solidFill>
              </a:rPr>
              <a:t>Identify the time frame over which the net benefits of the program will be analyzed</a:t>
            </a:r>
          </a:p>
          <a:p>
            <a:pPr marL="319088" lvl="1" indent="0" algn="ctr">
              <a:buNone/>
            </a:pPr>
            <a:r>
              <a:rPr lang="en-US" i="1" dirty="0">
                <a:solidFill>
                  <a:srgbClr val="103154"/>
                </a:solidFill>
              </a:rPr>
              <a:t>Net benefits each year = </a:t>
            </a:r>
          </a:p>
          <a:p>
            <a:pPr marL="319088" lvl="1" indent="0" algn="ctr">
              <a:buNone/>
            </a:pPr>
            <a:r>
              <a:rPr lang="en-US" i="1" dirty="0">
                <a:solidFill>
                  <a:srgbClr val="103154"/>
                </a:solidFill>
              </a:rPr>
              <a:t>Annual benefits – Annual </a:t>
            </a:r>
            <a:r>
              <a:rPr lang="en-US" i="1" dirty="0" smtClean="0">
                <a:solidFill>
                  <a:srgbClr val="103154"/>
                </a:solidFill>
              </a:rPr>
              <a:t>costs</a:t>
            </a:r>
            <a:endParaRPr lang="en-US" i="1" dirty="0">
              <a:solidFill>
                <a:srgbClr val="103154"/>
              </a:solidFill>
            </a:endParaRPr>
          </a:p>
          <a:p>
            <a:r>
              <a:rPr lang="en-US" dirty="0">
                <a:solidFill>
                  <a:srgbClr val="103154"/>
                </a:solidFill>
              </a:rPr>
              <a:t>Calculate the Benefit-Cost Ratio</a:t>
            </a:r>
          </a:p>
          <a:p>
            <a:pPr marL="319088" lvl="1" indent="0" algn="ctr">
              <a:buNone/>
            </a:pPr>
            <a:r>
              <a:rPr lang="en-US" i="1" dirty="0">
                <a:solidFill>
                  <a:srgbClr val="103154"/>
                </a:solidFill>
              </a:rPr>
              <a:t>Value of all benefits ÷ Value of all costs</a:t>
            </a:r>
          </a:p>
          <a:p>
            <a:pPr marL="319088" lvl="1" indent="0" algn="ctr">
              <a:buNone/>
            </a:pPr>
            <a:r>
              <a:rPr lang="en-US" i="1" dirty="0">
                <a:solidFill>
                  <a:srgbClr val="103154"/>
                </a:solidFill>
              </a:rPr>
              <a:t>Program is valuable if this ratio is &gt;1	</a:t>
            </a:r>
          </a:p>
          <a:p>
            <a:endParaRPr lang="en-US" dirty="0">
              <a:solidFill>
                <a:srgbClr val="103154"/>
              </a:solidFill>
            </a:endParaRPr>
          </a:p>
        </p:txBody>
      </p:sp>
      <p:sp>
        <p:nvSpPr>
          <p:cNvPr id="4" name="Slide Number Placeholder 3"/>
          <p:cNvSpPr>
            <a:spLocks noGrp="1"/>
          </p:cNvSpPr>
          <p:nvPr>
            <p:ph type="sldNum" sz="quarter" idx="12"/>
          </p:nvPr>
        </p:nvSpPr>
        <p:spPr/>
        <p:txBody>
          <a:bodyPr/>
          <a:lstStyle/>
          <a:p>
            <a:fld id="{74A3CDBF-2B88-F848-863F-EBA248B82FCC}" type="slidenum">
              <a:rPr lang="en-US" smtClean="0"/>
              <a:t>10</a:t>
            </a:fld>
            <a:endParaRPr lang="en-US"/>
          </a:p>
        </p:txBody>
      </p:sp>
    </p:spTree>
    <p:extLst>
      <p:ext uri="{BB962C8B-B14F-4D97-AF65-F5344CB8AC3E}">
        <p14:creationId xmlns:p14="http://schemas.microsoft.com/office/powerpoint/2010/main" val="379320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FY15 Activities</a:t>
            </a:r>
            <a:endParaRPr lang="en-US" dirty="0"/>
          </a:p>
        </p:txBody>
      </p:sp>
      <p:sp>
        <p:nvSpPr>
          <p:cNvPr id="3" name="Content Placeholder 2"/>
          <p:cNvSpPr>
            <a:spLocks noGrp="1"/>
          </p:cNvSpPr>
          <p:nvPr>
            <p:ph idx="1"/>
          </p:nvPr>
        </p:nvSpPr>
        <p:spPr>
          <a:xfrm>
            <a:off x="779463" y="1421571"/>
            <a:ext cx="7583488" cy="4899342"/>
          </a:xfrm>
        </p:spPr>
        <p:txBody>
          <a:bodyPr>
            <a:normAutofit fontScale="77500" lnSpcReduction="20000"/>
          </a:bodyPr>
          <a:lstStyle/>
          <a:p>
            <a:r>
              <a:rPr lang="en-US" dirty="0" smtClean="0">
                <a:solidFill>
                  <a:srgbClr val="103154"/>
                </a:solidFill>
              </a:rPr>
              <a:t>Complete Economic analysis of MD DNR </a:t>
            </a:r>
            <a:r>
              <a:rPr lang="en-US" dirty="0" err="1" smtClean="0">
                <a:solidFill>
                  <a:srgbClr val="103154"/>
                </a:solidFill>
              </a:rPr>
              <a:t>Lidar</a:t>
            </a:r>
            <a:r>
              <a:rPr lang="en-US" dirty="0" smtClean="0">
                <a:solidFill>
                  <a:srgbClr val="103154"/>
                </a:solidFill>
              </a:rPr>
              <a:t> data use</a:t>
            </a:r>
          </a:p>
          <a:p>
            <a:pPr lvl="1"/>
            <a:r>
              <a:rPr lang="en-US" dirty="0" smtClean="0">
                <a:solidFill>
                  <a:srgbClr val="103154"/>
                </a:solidFill>
              </a:rPr>
              <a:t>Two papers expected from this work</a:t>
            </a:r>
          </a:p>
          <a:p>
            <a:pPr lvl="1"/>
            <a:r>
              <a:rPr lang="en-US" dirty="0" smtClean="0">
                <a:solidFill>
                  <a:srgbClr val="103154"/>
                </a:solidFill>
              </a:rPr>
              <a:t>Literature review on relevant impact/cost benefit analysis</a:t>
            </a:r>
          </a:p>
          <a:p>
            <a:r>
              <a:rPr lang="en-US" dirty="0" smtClean="0">
                <a:solidFill>
                  <a:srgbClr val="103154"/>
                </a:solidFill>
              </a:rPr>
              <a:t>Complete ARL and product table, continue work on revising web site to enable visitors interested in finding CMS data and information more easily</a:t>
            </a:r>
          </a:p>
          <a:p>
            <a:r>
              <a:rPr lang="en-US" dirty="0" smtClean="0">
                <a:solidFill>
                  <a:srgbClr val="103154"/>
                </a:solidFill>
              </a:rPr>
              <a:t>CMS Website with active hyperlinks to ARL Table, Product Fact Sheet and PI products and Stakeholder agencies(s)</a:t>
            </a:r>
          </a:p>
          <a:p>
            <a:r>
              <a:rPr lang="en-US" dirty="0" smtClean="0">
                <a:solidFill>
                  <a:srgbClr val="103154"/>
                </a:solidFill>
              </a:rPr>
              <a:t>Continue the CMS Applications Policy </a:t>
            </a:r>
            <a:r>
              <a:rPr lang="en-US" dirty="0">
                <a:solidFill>
                  <a:srgbClr val="103154"/>
                </a:solidFill>
              </a:rPr>
              <a:t>S</a:t>
            </a:r>
            <a:r>
              <a:rPr lang="en-US" dirty="0" smtClean="0">
                <a:solidFill>
                  <a:srgbClr val="103154"/>
                </a:solidFill>
              </a:rPr>
              <a:t>peaker </a:t>
            </a:r>
            <a:r>
              <a:rPr lang="en-US" dirty="0">
                <a:solidFill>
                  <a:srgbClr val="103154"/>
                </a:solidFill>
              </a:rPr>
              <a:t>S</a:t>
            </a:r>
            <a:r>
              <a:rPr lang="en-US" dirty="0" smtClean="0">
                <a:solidFill>
                  <a:srgbClr val="103154"/>
                </a:solidFill>
              </a:rPr>
              <a:t>eries, with posted talks and recordings of their presentations</a:t>
            </a:r>
          </a:p>
          <a:p>
            <a:r>
              <a:rPr lang="en-US" dirty="0" smtClean="0">
                <a:solidFill>
                  <a:srgbClr val="103154"/>
                </a:solidFill>
              </a:rPr>
              <a:t>Institute a quarterly </a:t>
            </a:r>
            <a:r>
              <a:rPr lang="en-US" dirty="0" err="1" smtClean="0">
                <a:solidFill>
                  <a:srgbClr val="103154"/>
                </a:solidFill>
              </a:rPr>
              <a:t>telecon</a:t>
            </a:r>
            <a:r>
              <a:rPr lang="en-US" dirty="0" smtClean="0">
                <a:solidFill>
                  <a:srgbClr val="103154"/>
                </a:solidFill>
              </a:rPr>
              <a:t> with interested CMS stakeholders and PIs wanting increased interaction </a:t>
            </a:r>
          </a:p>
          <a:p>
            <a:r>
              <a:rPr lang="en-US" dirty="0" smtClean="0">
                <a:solidFill>
                  <a:srgbClr val="103154"/>
                </a:solidFill>
              </a:rPr>
              <a:t>Workshops: 	</a:t>
            </a:r>
          </a:p>
          <a:p>
            <a:pPr lvl="1"/>
            <a:r>
              <a:rPr lang="en-US" dirty="0" smtClean="0">
                <a:solidFill>
                  <a:srgbClr val="103154"/>
                </a:solidFill>
              </a:rPr>
              <a:t> Ocean-related applications and science </a:t>
            </a:r>
          </a:p>
          <a:p>
            <a:pPr lvl="1"/>
            <a:r>
              <a:rPr lang="en-US" dirty="0" smtClean="0">
                <a:solidFill>
                  <a:srgbClr val="103154"/>
                </a:solidFill>
              </a:rPr>
              <a:t>Comparing MRV methods </a:t>
            </a:r>
            <a:endParaRPr lang="en-US" dirty="0">
              <a:solidFill>
                <a:srgbClr val="103154"/>
              </a:solidFill>
            </a:endParaRPr>
          </a:p>
        </p:txBody>
      </p:sp>
      <p:sp>
        <p:nvSpPr>
          <p:cNvPr id="4" name="Slide Number Placeholder 3"/>
          <p:cNvSpPr>
            <a:spLocks noGrp="1"/>
          </p:cNvSpPr>
          <p:nvPr>
            <p:ph type="sldNum" sz="quarter" idx="12"/>
          </p:nvPr>
        </p:nvSpPr>
        <p:spPr/>
        <p:txBody>
          <a:bodyPr/>
          <a:lstStyle/>
          <a:p>
            <a:fld id="{74A3CDBF-2B88-F848-863F-EBA248B82FCC}" type="slidenum">
              <a:rPr lang="en-US" smtClean="0"/>
              <a:t>11</a:t>
            </a:fld>
            <a:endParaRPr lang="en-US"/>
          </a:p>
        </p:txBody>
      </p:sp>
    </p:spTree>
    <p:extLst>
      <p:ext uri="{BB962C8B-B14F-4D97-AF65-F5344CB8AC3E}">
        <p14:creationId xmlns:p14="http://schemas.microsoft.com/office/powerpoint/2010/main" val="103231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Objectives</a:t>
            </a:r>
            <a:r>
              <a:rPr lang="en-US" dirty="0" smtClean="0"/>
              <a:t> of the project</a:t>
            </a:r>
            <a:endParaRPr lang="en-US" dirty="0"/>
          </a:p>
        </p:txBody>
      </p:sp>
      <p:sp>
        <p:nvSpPr>
          <p:cNvPr id="3" name="Content Placeholder 2"/>
          <p:cNvSpPr>
            <a:spLocks noGrp="1"/>
          </p:cNvSpPr>
          <p:nvPr>
            <p:ph idx="1"/>
          </p:nvPr>
        </p:nvSpPr>
        <p:spPr/>
        <p:txBody>
          <a:bodyPr>
            <a:normAutofit fontScale="92500"/>
          </a:bodyPr>
          <a:lstStyle/>
          <a:p>
            <a:r>
              <a:rPr lang="en-US" dirty="0">
                <a:solidFill>
                  <a:schemeClr val="tx1"/>
                </a:solidFill>
              </a:rPr>
              <a:t>The overarching objective of the CMS applications effort funded within this grant is to </a:t>
            </a:r>
            <a:r>
              <a:rPr lang="en-US" b="1" dirty="0">
                <a:solidFill>
                  <a:schemeClr val="tx1"/>
                </a:solidFill>
              </a:rPr>
              <a:t>broaden and strengthen the knowledge of CMS data product </a:t>
            </a:r>
            <a:r>
              <a:rPr lang="en-US" dirty="0">
                <a:solidFill>
                  <a:schemeClr val="tx1"/>
                </a:solidFill>
              </a:rPr>
              <a:t>by</a:t>
            </a:r>
            <a:r>
              <a:rPr lang="en-US" b="1" dirty="0">
                <a:solidFill>
                  <a:schemeClr val="tx1"/>
                </a:solidFill>
              </a:rPr>
              <a:t> engaging the research and applications communities</a:t>
            </a:r>
            <a:r>
              <a:rPr lang="en-US" dirty="0">
                <a:solidFill>
                  <a:schemeClr val="tx1"/>
                </a:solidFill>
              </a:rPr>
              <a:t> that will benefit </a:t>
            </a:r>
            <a:r>
              <a:rPr lang="en-US" dirty="0" smtClean="0">
                <a:solidFill>
                  <a:schemeClr val="tx1"/>
                </a:solidFill>
              </a:rPr>
              <a:t>from </a:t>
            </a:r>
            <a:r>
              <a:rPr lang="en-US" dirty="0">
                <a:solidFill>
                  <a:schemeClr val="tx1"/>
                </a:solidFill>
              </a:rPr>
              <a:t>the CMS initiative. </a:t>
            </a:r>
            <a:endParaRPr lang="en-US" dirty="0" smtClean="0">
              <a:solidFill>
                <a:schemeClr val="tx1"/>
              </a:solidFill>
            </a:endParaRPr>
          </a:p>
          <a:p>
            <a:r>
              <a:rPr lang="en-US" dirty="0" smtClean="0">
                <a:solidFill>
                  <a:schemeClr val="tx1"/>
                </a:solidFill>
              </a:rPr>
              <a:t>Provide tools and activities </a:t>
            </a:r>
            <a:r>
              <a:rPr lang="en-US" b="1" dirty="0" smtClean="0">
                <a:solidFill>
                  <a:schemeClr val="tx1"/>
                </a:solidFill>
              </a:rPr>
              <a:t>that </a:t>
            </a:r>
            <a:r>
              <a:rPr lang="en-US" b="1" dirty="0">
                <a:solidFill>
                  <a:schemeClr val="tx1"/>
                </a:solidFill>
              </a:rPr>
              <a:t>translate the CMS science </a:t>
            </a:r>
            <a:r>
              <a:rPr lang="en-US" dirty="0">
                <a:solidFill>
                  <a:schemeClr val="tx1"/>
                </a:solidFill>
              </a:rPr>
              <a:t>in a way that will allow stakeholders and decision makers understand the capabilities of the CMS science products. </a:t>
            </a:r>
            <a:endParaRPr lang="en-US" dirty="0" smtClean="0">
              <a:solidFill>
                <a:schemeClr val="tx1"/>
              </a:solidFill>
            </a:endParaRPr>
          </a:p>
          <a:p>
            <a:r>
              <a:rPr lang="en-US" dirty="0" smtClean="0">
                <a:solidFill>
                  <a:schemeClr val="tx1"/>
                </a:solidFill>
              </a:rPr>
              <a:t>Explore ways to </a:t>
            </a:r>
            <a:r>
              <a:rPr lang="en-US" b="1" dirty="0" smtClean="0">
                <a:solidFill>
                  <a:schemeClr val="tx1"/>
                </a:solidFill>
              </a:rPr>
              <a:t>evaluate the impact of CMS data products </a:t>
            </a:r>
            <a:r>
              <a:rPr lang="en-US" dirty="0" smtClean="0">
                <a:solidFill>
                  <a:schemeClr val="tx1"/>
                </a:solidFill>
              </a:rPr>
              <a:t>on decision making, economic benefits and improved understanding of carbon cycle science</a:t>
            </a:r>
          </a:p>
          <a:p>
            <a:r>
              <a:rPr lang="en-US" b="1" dirty="0" smtClean="0">
                <a:solidFill>
                  <a:schemeClr val="tx1"/>
                </a:solidFill>
              </a:rPr>
              <a:t>Inform the CMS product developers </a:t>
            </a:r>
            <a:r>
              <a:rPr lang="en-US" dirty="0" smtClean="0">
                <a:solidFill>
                  <a:schemeClr val="tx1"/>
                </a:solidFill>
              </a:rPr>
              <a:t>of the information scale and decision domain of stakeholders, policy makers and end-users.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74A3CDBF-2B88-F848-863F-EBA248B82FCC}" type="slidenum">
              <a:rPr lang="en-US" smtClean="0"/>
              <a:t>2</a:t>
            </a:fld>
            <a:endParaRPr lang="en-US"/>
          </a:p>
        </p:txBody>
      </p:sp>
    </p:spTree>
    <p:extLst>
      <p:ext uri="{BB962C8B-B14F-4D97-AF65-F5344CB8AC3E}">
        <p14:creationId xmlns:p14="http://schemas.microsoft.com/office/powerpoint/2010/main" val="143981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103154"/>
                </a:solidFill>
              </a:rPr>
              <a:t>Develop tools that allow an exploration of ways CMS projects are already connecting to stakeholders, and enable new connections to happen</a:t>
            </a:r>
          </a:p>
          <a:p>
            <a:pPr lvl="1">
              <a:buFont typeface="Arial"/>
              <a:buChar char="•"/>
            </a:pPr>
            <a:r>
              <a:rPr lang="en-US" dirty="0" smtClean="0">
                <a:solidFill>
                  <a:srgbClr val="103154"/>
                </a:solidFill>
              </a:rPr>
              <a:t>ARL figure and products fact sheet</a:t>
            </a:r>
          </a:p>
          <a:p>
            <a:pPr lvl="0"/>
            <a:r>
              <a:rPr lang="en-US" dirty="0">
                <a:solidFill>
                  <a:srgbClr val="103154"/>
                </a:solidFill>
              </a:rPr>
              <a:t>Assess requirements of institutional users for various CMS product </a:t>
            </a:r>
            <a:r>
              <a:rPr lang="en-US" dirty="0" smtClean="0">
                <a:solidFill>
                  <a:srgbClr val="103154"/>
                </a:solidFill>
              </a:rPr>
              <a:t>types</a:t>
            </a:r>
          </a:p>
          <a:p>
            <a:pPr lvl="0"/>
            <a:r>
              <a:rPr lang="en-US" dirty="0">
                <a:solidFill>
                  <a:srgbClr val="103154"/>
                </a:solidFill>
              </a:rPr>
              <a:t>Conduct rigorous evaluations of the utility of existing and proposed carbon monitoring products for carbon </a:t>
            </a:r>
            <a:r>
              <a:rPr lang="en-US" dirty="0" smtClean="0">
                <a:solidFill>
                  <a:srgbClr val="103154"/>
                </a:solidFill>
              </a:rPr>
              <a:t>science, </a:t>
            </a:r>
            <a:r>
              <a:rPr lang="en-US" dirty="0">
                <a:solidFill>
                  <a:srgbClr val="103154"/>
                </a:solidFill>
              </a:rPr>
              <a:t>management, and policy </a:t>
            </a:r>
            <a:endParaRPr lang="en-US" dirty="0" smtClean="0">
              <a:solidFill>
                <a:srgbClr val="103154"/>
              </a:solidFill>
            </a:endParaRPr>
          </a:p>
          <a:p>
            <a:pPr lvl="1">
              <a:buFont typeface="Arial"/>
              <a:buChar char="•"/>
            </a:pPr>
            <a:r>
              <a:rPr lang="en-US" dirty="0" smtClean="0">
                <a:solidFill>
                  <a:srgbClr val="103154"/>
                </a:solidFill>
              </a:rPr>
              <a:t>Collaboration with Phil Abbott and Rachel </a:t>
            </a:r>
            <a:r>
              <a:rPr lang="en-US" dirty="0" err="1" smtClean="0">
                <a:solidFill>
                  <a:srgbClr val="103154"/>
                </a:solidFill>
              </a:rPr>
              <a:t>Hettich</a:t>
            </a:r>
            <a:r>
              <a:rPr lang="en-US" dirty="0" smtClean="0">
                <a:solidFill>
                  <a:srgbClr val="103154"/>
                </a:solidFill>
              </a:rPr>
              <a:t>, Purdue University to conduct an economic evaluation</a:t>
            </a:r>
          </a:p>
          <a:p>
            <a:pPr lvl="1">
              <a:buFont typeface="Arial"/>
              <a:buChar char="•"/>
            </a:pPr>
            <a:r>
              <a:rPr lang="en-US" dirty="0" smtClean="0">
                <a:solidFill>
                  <a:srgbClr val="103154"/>
                </a:solidFill>
              </a:rPr>
              <a:t>Working to apply CMS data to stakeholders locally </a:t>
            </a:r>
          </a:p>
          <a:p>
            <a:r>
              <a:rPr lang="en-US" dirty="0" smtClean="0">
                <a:solidFill>
                  <a:srgbClr val="103154"/>
                </a:solidFill>
              </a:rPr>
              <a:t>Improve communication between stakeholders and CMS PIs</a:t>
            </a:r>
          </a:p>
          <a:p>
            <a:pPr lvl="1">
              <a:buFont typeface="Arial"/>
              <a:buChar char="•"/>
            </a:pPr>
            <a:r>
              <a:rPr lang="en-US" dirty="0" smtClean="0">
                <a:solidFill>
                  <a:srgbClr val="103154"/>
                </a:solidFill>
              </a:rPr>
              <a:t>Website, policy series, and workshops</a:t>
            </a:r>
            <a:endParaRPr lang="en-US" dirty="0">
              <a:solidFill>
                <a:srgbClr val="103154"/>
              </a:solidFill>
            </a:endParaRPr>
          </a:p>
        </p:txBody>
      </p:sp>
      <p:sp>
        <p:nvSpPr>
          <p:cNvPr id="4" name="Slide Number Placeholder 3"/>
          <p:cNvSpPr>
            <a:spLocks noGrp="1"/>
          </p:cNvSpPr>
          <p:nvPr>
            <p:ph type="sldNum" sz="quarter" idx="12"/>
          </p:nvPr>
        </p:nvSpPr>
        <p:spPr/>
        <p:txBody>
          <a:bodyPr/>
          <a:lstStyle/>
          <a:p>
            <a:fld id="{74A3CDBF-2B88-F848-863F-EBA248B82FCC}" type="slidenum">
              <a:rPr lang="en-US" smtClean="0"/>
              <a:t>3</a:t>
            </a:fld>
            <a:endParaRPr lang="en-US"/>
          </a:p>
        </p:txBody>
      </p:sp>
    </p:spTree>
    <p:extLst>
      <p:ext uri="{BB962C8B-B14F-4D97-AF65-F5344CB8AC3E}">
        <p14:creationId xmlns:p14="http://schemas.microsoft.com/office/powerpoint/2010/main" val="148353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Product orientation in ARL chart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103154"/>
                </a:solidFill>
              </a:rPr>
              <a:t>Tool to centrally locate all information about CMS projects – CMS application information, other WG information, NACP information</a:t>
            </a:r>
          </a:p>
          <a:p>
            <a:pPr>
              <a:spcAft>
                <a:spcPts val="600"/>
              </a:spcAft>
            </a:pPr>
            <a:r>
              <a:rPr lang="en-US" dirty="0" smtClean="0">
                <a:solidFill>
                  <a:srgbClr val="103154"/>
                </a:solidFill>
              </a:rPr>
              <a:t>Each product has its own line, with a PI confirmed assessment of the ARL level and with information about the product(s) including:</a:t>
            </a:r>
          </a:p>
          <a:p>
            <a:pPr lvl="1"/>
            <a:r>
              <a:rPr lang="en-US" dirty="0" smtClean="0">
                <a:solidFill>
                  <a:srgbClr val="103154"/>
                </a:solidFill>
              </a:rPr>
              <a:t>Spatial and temporal resolution, time period, frequency</a:t>
            </a:r>
          </a:p>
          <a:p>
            <a:pPr lvl="1"/>
            <a:r>
              <a:rPr lang="en-US" dirty="0" smtClean="0">
                <a:solidFill>
                  <a:srgbClr val="103154"/>
                </a:solidFill>
              </a:rPr>
              <a:t>Science Theme and project objectives</a:t>
            </a:r>
          </a:p>
          <a:p>
            <a:pPr lvl="1"/>
            <a:r>
              <a:rPr lang="en-US" dirty="0" smtClean="0">
                <a:solidFill>
                  <a:srgbClr val="103154"/>
                </a:solidFill>
              </a:rPr>
              <a:t>Product Keyword</a:t>
            </a:r>
          </a:p>
          <a:p>
            <a:pPr lvl="1"/>
            <a:r>
              <a:rPr lang="en-US" dirty="0" smtClean="0">
                <a:solidFill>
                  <a:srgbClr val="103154"/>
                </a:solidFill>
              </a:rPr>
              <a:t>Application Area</a:t>
            </a:r>
          </a:p>
          <a:p>
            <a:pPr lvl="1"/>
            <a:r>
              <a:rPr lang="en-US" dirty="0" smtClean="0">
                <a:solidFill>
                  <a:srgbClr val="103154"/>
                </a:solidFill>
              </a:rPr>
              <a:t>Uncertainty categories</a:t>
            </a:r>
          </a:p>
          <a:p>
            <a:pPr lvl="1"/>
            <a:r>
              <a:rPr lang="en-US" dirty="0" smtClean="0">
                <a:solidFill>
                  <a:srgbClr val="103154"/>
                </a:solidFill>
              </a:rPr>
              <a:t>Relevant policies</a:t>
            </a:r>
          </a:p>
          <a:p>
            <a:pPr lvl="1"/>
            <a:r>
              <a:rPr lang="en-US" dirty="0" smtClean="0">
                <a:solidFill>
                  <a:srgbClr val="103154"/>
                </a:solidFill>
              </a:rPr>
              <a:t>Future Developments</a:t>
            </a:r>
          </a:p>
          <a:p>
            <a:pPr lvl="1"/>
            <a:r>
              <a:rPr lang="en-US" dirty="0" smtClean="0">
                <a:solidFill>
                  <a:srgbClr val="103154"/>
                </a:solidFill>
              </a:rPr>
              <a:t>References</a:t>
            </a:r>
          </a:p>
          <a:p>
            <a:pPr lvl="1"/>
            <a:r>
              <a:rPr lang="en-US" dirty="0" smtClean="0">
                <a:solidFill>
                  <a:srgbClr val="103154"/>
                </a:solidFill>
              </a:rPr>
              <a:t>more</a:t>
            </a:r>
          </a:p>
          <a:p>
            <a:pPr lvl="1"/>
            <a:endParaRPr lang="en-US" dirty="0">
              <a:solidFill>
                <a:srgbClr val="103154"/>
              </a:solidFill>
            </a:endParaRPr>
          </a:p>
        </p:txBody>
      </p:sp>
      <p:sp>
        <p:nvSpPr>
          <p:cNvPr id="4" name="Slide Number Placeholder 3"/>
          <p:cNvSpPr>
            <a:spLocks noGrp="1"/>
          </p:cNvSpPr>
          <p:nvPr>
            <p:ph type="sldNum" sz="quarter" idx="12"/>
          </p:nvPr>
        </p:nvSpPr>
        <p:spPr/>
        <p:txBody>
          <a:bodyPr/>
          <a:lstStyle/>
          <a:p>
            <a:fld id="{74A3CDBF-2B88-F848-863F-EBA248B82FCC}" type="slidenum">
              <a:rPr lang="en-US" smtClean="0"/>
              <a:t>4</a:t>
            </a:fld>
            <a:endParaRPr lang="en-US"/>
          </a:p>
        </p:txBody>
      </p:sp>
      <p:pic>
        <p:nvPicPr>
          <p:cNvPr id="6" name="Picture 5" descr="Screen Shot 2014-11-06 at 4.17.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858" y="4021560"/>
            <a:ext cx="4983535" cy="2367322"/>
          </a:xfrm>
          <a:prstGeom prst="rect">
            <a:avLst/>
          </a:prstGeom>
        </p:spPr>
      </p:pic>
    </p:spTree>
    <p:extLst>
      <p:ext uri="{BB962C8B-B14F-4D97-AF65-F5344CB8AC3E}">
        <p14:creationId xmlns:p14="http://schemas.microsoft.com/office/powerpoint/2010/main" val="300951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Readiness Levels (ARLs)</a:t>
            </a:r>
            <a:endParaRPr lang="en-US" dirty="0"/>
          </a:p>
        </p:txBody>
      </p:sp>
      <p:sp>
        <p:nvSpPr>
          <p:cNvPr id="4" name="Slide Number Placeholder 3"/>
          <p:cNvSpPr>
            <a:spLocks noGrp="1"/>
          </p:cNvSpPr>
          <p:nvPr>
            <p:ph type="sldNum" sz="quarter" idx="12"/>
          </p:nvPr>
        </p:nvSpPr>
        <p:spPr/>
        <p:txBody>
          <a:bodyPr/>
          <a:lstStyle/>
          <a:p>
            <a:fld id="{74A3CDBF-2B88-F848-863F-EBA248B82FCC}" type="slidenum">
              <a:rPr lang="en-US" smtClean="0"/>
              <a:t>5</a:t>
            </a:fld>
            <a:endParaRPr lang="en-US"/>
          </a:p>
        </p:txBody>
      </p:sp>
      <p:pic>
        <p:nvPicPr>
          <p:cNvPr id="3" name="Picture 2" descr="Screen Shot 2014-11-11 at 4.5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4356"/>
            <a:ext cx="9144000" cy="5047950"/>
          </a:xfrm>
          <a:prstGeom prst="rect">
            <a:avLst/>
          </a:prstGeom>
        </p:spPr>
      </p:pic>
    </p:spTree>
    <p:extLst>
      <p:ext uri="{BB962C8B-B14F-4D97-AF65-F5344CB8AC3E}">
        <p14:creationId xmlns:p14="http://schemas.microsoft.com/office/powerpoint/2010/main" val="128994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product-focused ARL Chart</a:t>
            </a:r>
            <a:endParaRPr lang="en-US" dirty="0"/>
          </a:p>
        </p:txBody>
      </p:sp>
      <p:sp>
        <p:nvSpPr>
          <p:cNvPr id="4" name="Slide Number Placeholder 3"/>
          <p:cNvSpPr>
            <a:spLocks noGrp="1"/>
          </p:cNvSpPr>
          <p:nvPr>
            <p:ph type="sldNum" sz="quarter" idx="12"/>
          </p:nvPr>
        </p:nvSpPr>
        <p:spPr/>
        <p:txBody>
          <a:bodyPr/>
          <a:lstStyle/>
          <a:p>
            <a:fld id="{74A3CDBF-2B88-F848-863F-EBA248B82FCC}" type="slidenum">
              <a:rPr lang="en-US" smtClean="0"/>
              <a:t>6</a:t>
            </a:fld>
            <a:endParaRPr lang="en-US"/>
          </a:p>
        </p:txBody>
      </p:sp>
      <p:pic>
        <p:nvPicPr>
          <p:cNvPr id="3" name="Picture 2" descr="Screen Shot 2014-11-11 at 4.52.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4370"/>
            <a:ext cx="9144000" cy="5023985"/>
          </a:xfrm>
          <a:prstGeom prst="rect">
            <a:avLst/>
          </a:prstGeom>
        </p:spPr>
      </p:pic>
    </p:spTree>
    <p:extLst>
      <p:ext uri="{BB962C8B-B14F-4D97-AF65-F5344CB8AC3E}">
        <p14:creationId xmlns:p14="http://schemas.microsoft.com/office/powerpoint/2010/main" val="378357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needs</a:t>
            </a:r>
            <a:endParaRPr lang="en-US" dirty="0"/>
          </a:p>
        </p:txBody>
      </p:sp>
      <p:sp>
        <p:nvSpPr>
          <p:cNvPr id="4" name="Slide Number Placeholder 3"/>
          <p:cNvSpPr>
            <a:spLocks noGrp="1"/>
          </p:cNvSpPr>
          <p:nvPr>
            <p:ph type="sldNum" sz="quarter" idx="12"/>
          </p:nvPr>
        </p:nvSpPr>
        <p:spPr/>
        <p:txBody>
          <a:bodyPr/>
          <a:lstStyle/>
          <a:p>
            <a:fld id="{74A3CDBF-2B88-F848-863F-EBA248B82FCC}" type="slidenum">
              <a:rPr lang="en-US" smtClean="0"/>
              <a:t>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94996747"/>
              </p:ext>
            </p:extLst>
          </p:nvPr>
        </p:nvGraphicFramePr>
        <p:xfrm>
          <a:off x="646420" y="2660463"/>
          <a:ext cx="7587246" cy="3868420"/>
        </p:xfrm>
        <a:graphic>
          <a:graphicData uri="http://schemas.openxmlformats.org/drawingml/2006/table">
            <a:tbl>
              <a:tblPr firstRow="1" bandRow="1">
                <a:tableStyleId>{5C22544A-7EE6-4342-B048-85BDC9FD1C3A}</a:tableStyleId>
              </a:tblPr>
              <a:tblGrid>
                <a:gridCol w="3795502"/>
                <a:gridCol w="3791744"/>
              </a:tblGrid>
              <a:tr h="370840">
                <a:tc>
                  <a:txBody>
                    <a:bodyPr/>
                    <a:lstStyle/>
                    <a:p>
                      <a:r>
                        <a:rPr lang="en-US" dirty="0" smtClean="0"/>
                        <a:t>Speaker</a:t>
                      </a:r>
                      <a:endParaRPr lang="en-US" dirty="0"/>
                    </a:p>
                  </a:txBody>
                  <a:tcPr/>
                </a:tc>
                <a:tc>
                  <a:txBody>
                    <a:bodyPr/>
                    <a:lstStyle/>
                    <a:p>
                      <a:r>
                        <a:rPr lang="en-US" dirty="0" smtClean="0"/>
                        <a:t>Topic</a:t>
                      </a:r>
                      <a:endParaRPr lang="en-US" dirty="0"/>
                    </a:p>
                  </a:txBody>
                  <a:tcPr/>
                </a:tc>
              </a:tr>
              <a:tr h="370840">
                <a:tc>
                  <a:txBody>
                    <a:bodyPr/>
                    <a:lstStyle/>
                    <a:p>
                      <a:pPr algn="l" fontAlgn="b"/>
                      <a:r>
                        <a:rPr lang="en-US" sz="1200" b="1" i="0" u="none" strike="noStrike" dirty="0">
                          <a:solidFill>
                            <a:schemeClr val="tx1"/>
                          </a:solidFill>
                          <a:effectLst/>
                          <a:latin typeface="Calibri"/>
                          <a:cs typeface="Calibri"/>
                        </a:rPr>
                        <a:t>Tom Robinson and Karen Gaffney</a:t>
                      </a:r>
                      <a:r>
                        <a:rPr lang="en-US" sz="1200" b="0" i="0" u="none" strike="noStrike" dirty="0">
                          <a:solidFill>
                            <a:schemeClr val="tx1"/>
                          </a:solidFill>
                          <a:effectLst/>
                          <a:latin typeface="Calibri"/>
                          <a:cs typeface="Calibri"/>
                        </a:rPr>
                        <a:t> of Sonoma County Agricultural Preservation and Open Space District</a:t>
                      </a:r>
                    </a:p>
                  </a:txBody>
                  <a:tcPr marL="12700" marR="12700" marT="12700" marB="0" anchor="b"/>
                </a:tc>
                <a:tc>
                  <a:txBody>
                    <a:bodyPr/>
                    <a:lstStyle/>
                    <a:p>
                      <a:pPr algn="l" fontAlgn="b"/>
                      <a:r>
                        <a:rPr lang="en-US" sz="1100" b="1" i="0" u="none" strike="noStrike" dirty="0" smtClean="0">
                          <a:solidFill>
                            <a:schemeClr val="tx1"/>
                          </a:solidFill>
                          <a:effectLst/>
                          <a:latin typeface="Calibri"/>
                          <a:cs typeface="Calibri"/>
                        </a:rPr>
                        <a:t>“Climate and Conservation: Tools and data at the scale of land use decision-making”</a:t>
                      </a:r>
                      <a:endParaRPr lang="en-US" sz="1100" b="1" i="0" u="none" strike="noStrike" dirty="0">
                        <a:solidFill>
                          <a:schemeClr val="tx1"/>
                        </a:solidFill>
                        <a:effectLst/>
                        <a:latin typeface="Calibri"/>
                        <a:cs typeface="Calibri"/>
                      </a:endParaRPr>
                    </a:p>
                  </a:txBody>
                  <a:tcPr marL="12700" marR="12700" marT="12700" marB="0" anchor="b"/>
                </a:tc>
              </a:tr>
              <a:tr h="370840">
                <a:tc>
                  <a:txBody>
                    <a:bodyPr/>
                    <a:lstStyle/>
                    <a:p>
                      <a:pPr algn="l" fontAlgn="b"/>
                      <a:r>
                        <a:rPr lang="en-US" sz="1200" b="1" i="0" u="none" strike="noStrike" dirty="0">
                          <a:solidFill>
                            <a:srgbClr val="103154"/>
                          </a:solidFill>
                          <a:effectLst/>
                          <a:latin typeface="Calibri"/>
                          <a:cs typeface="Calibri"/>
                        </a:rPr>
                        <a:t>Emily </a:t>
                      </a:r>
                      <a:r>
                        <a:rPr lang="en-US" sz="1200" b="1" i="0" u="none" strike="noStrike" dirty="0" err="1">
                          <a:solidFill>
                            <a:srgbClr val="103154"/>
                          </a:solidFill>
                          <a:effectLst/>
                          <a:latin typeface="Calibri"/>
                          <a:cs typeface="Calibri"/>
                        </a:rPr>
                        <a:t>Pidgeon</a:t>
                      </a:r>
                      <a:r>
                        <a:rPr lang="en-US" sz="1200" b="0" i="0" u="none" strike="noStrike" dirty="0">
                          <a:solidFill>
                            <a:srgbClr val="103154"/>
                          </a:solidFill>
                          <a:effectLst/>
                          <a:latin typeface="Calibri"/>
                          <a:cs typeface="Calibri"/>
                        </a:rPr>
                        <a:t>, </a:t>
                      </a:r>
                      <a:endParaRPr lang="en-US" sz="1200" b="0" i="0" u="none" strike="noStrike" dirty="0" smtClean="0">
                        <a:solidFill>
                          <a:srgbClr val="103154"/>
                        </a:solidFill>
                        <a:effectLst/>
                        <a:latin typeface="Calibri"/>
                        <a:cs typeface="Calibri"/>
                      </a:endParaRPr>
                    </a:p>
                    <a:p>
                      <a:pPr algn="l" fontAlgn="b"/>
                      <a:r>
                        <a:rPr lang="en-US" sz="1200" b="0" i="0" u="none" strike="noStrike" dirty="0" smtClean="0">
                          <a:solidFill>
                            <a:srgbClr val="103154"/>
                          </a:solidFill>
                          <a:effectLst/>
                          <a:latin typeface="Calibri"/>
                          <a:cs typeface="Calibri"/>
                        </a:rPr>
                        <a:t>Conservation </a:t>
                      </a:r>
                      <a:r>
                        <a:rPr lang="en-US" sz="1200" b="0" i="0" u="none" strike="noStrike" dirty="0">
                          <a:solidFill>
                            <a:srgbClr val="103154"/>
                          </a:solidFill>
                          <a:effectLst/>
                          <a:latin typeface="Calibri"/>
                          <a:cs typeface="Calibri"/>
                        </a:rPr>
                        <a:t>International’s Strategic Marine Initiatives</a:t>
                      </a: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"Blue Carbon: A transformational tool for marine management and conservation globally" </a:t>
                      </a:r>
                    </a:p>
                  </a:txBody>
                  <a:tcPr marL="12700" marR="12700" marT="12700" marB="0" anchor="b"/>
                </a:tc>
              </a:tr>
              <a:tr h="370840">
                <a:tc>
                  <a:txBody>
                    <a:bodyPr/>
                    <a:lstStyle/>
                    <a:p>
                      <a:pPr algn="l" fontAlgn="b"/>
                      <a:r>
                        <a:rPr lang="en-US" sz="1100" b="1" i="0" u="none" strike="noStrike" dirty="0">
                          <a:solidFill>
                            <a:srgbClr val="103154"/>
                          </a:solidFill>
                          <a:effectLst/>
                          <a:latin typeface="Calibri"/>
                          <a:cs typeface="Calibri"/>
                        </a:rPr>
                        <a:t>Christine </a:t>
                      </a:r>
                      <a:r>
                        <a:rPr lang="en-US" sz="1100" b="1" i="0" u="none" strike="noStrike" dirty="0" smtClean="0">
                          <a:solidFill>
                            <a:srgbClr val="103154"/>
                          </a:solidFill>
                          <a:effectLst/>
                          <a:latin typeface="Calibri"/>
                          <a:cs typeface="Calibri"/>
                        </a:rPr>
                        <a:t>Conn </a:t>
                      </a:r>
                      <a:r>
                        <a:rPr lang="en-US" sz="1100" b="0" i="0" u="none" strike="noStrike" dirty="0" smtClean="0">
                          <a:solidFill>
                            <a:srgbClr val="103154"/>
                          </a:solidFill>
                          <a:effectLst/>
                          <a:latin typeface="Calibri"/>
                          <a:cs typeface="Calibri"/>
                        </a:rPr>
                        <a:t>and </a:t>
                      </a:r>
                      <a:r>
                        <a:rPr lang="en-US" sz="1100" b="1" i="0" u="none" strike="noStrike" dirty="0" smtClean="0">
                          <a:solidFill>
                            <a:srgbClr val="103154"/>
                          </a:solidFill>
                          <a:effectLst/>
                          <a:latin typeface="Calibri"/>
                          <a:cs typeface="Calibri"/>
                        </a:rPr>
                        <a:t>Rob </a:t>
                      </a:r>
                      <a:r>
                        <a:rPr lang="en-US" sz="1100" b="1" i="0" u="none" strike="noStrike" dirty="0" err="1" smtClean="0">
                          <a:solidFill>
                            <a:srgbClr val="103154"/>
                          </a:solidFill>
                          <a:effectLst/>
                          <a:latin typeface="Calibri"/>
                          <a:cs typeface="Calibri"/>
                        </a:rPr>
                        <a:t>Feldt</a:t>
                      </a:r>
                      <a:r>
                        <a:rPr lang="en-US" sz="1100" b="0" i="0" u="none" strike="noStrike" dirty="0" smtClean="0">
                          <a:solidFill>
                            <a:srgbClr val="103154"/>
                          </a:solidFill>
                          <a:effectLst/>
                          <a:latin typeface="Calibri"/>
                          <a:cs typeface="Calibri"/>
                        </a:rPr>
                        <a:t>,</a:t>
                      </a:r>
                    </a:p>
                    <a:p>
                      <a:pPr algn="l" fontAlgn="b"/>
                      <a:r>
                        <a:rPr lang="en-US" sz="1100" b="0" i="0" u="none" strike="noStrike" dirty="0" smtClean="0">
                          <a:solidFill>
                            <a:srgbClr val="103154"/>
                          </a:solidFill>
                          <a:effectLst/>
                          <a:latin typeface="Calibri"/>
                          <a:cs typeface="Calibri"/>
                        </a:rPr>
                        <a:t>Maryland Department</a:t>
                      </a:r>
                      <a:r>
                        <a:rPr lang="en-US" sz="1100" b="0" i="0" u="none" strike="noStrike" baseline="0" dirty="0" smtClean="0">
                          <a:solidFill>
                            <a:srgbClr val="103154"/>
                          </a:solidFill>
                          <a:effectLst/>
                          <a:latin typeface="Calibri"/>
                          <a:cs typeface="Calibri"/>
                        </a:rPr>
                        <a:t> of Natural Resources</a:t>
                      </a:r>
                      <a:endParaRPr lang="en-US" sz="1100" b="1" i="0" u="none" strike="noStrike" dirty="0">
                        <a:solidFill>
                          <a:srgbClr val="103154"/>
                        </a:solidFill>
                        <a:effectLst/>
                        <a:latin typeface="Calibri"/>
                        <a:cs typeface="Calibri"/>
                      </a:endParaRP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"Maryland Department of Natural Resources Applications Using </a:t>
                      </a:r>
                      <a:r>
                        <a:rPr lang="en-US" sz="1100" b="1" i="0" u="none" strike="noStrike" dirty="0" err="1">
                          <a:solidFill>
                            <a:srgbClr val="103154"/>
                          </a:solidFill>
                          <a:effectLst/>
                          <a:latin typeface="Calibri"/>
                          <a:cs typeface="Calibri"/>
                        </a:rPr>
                        <a:t>LiDAR</a:t>
                      </a:r>
                      <a:r>
                        <a:rPr lang="en-US" sz="1100" b="1" i="0" u="none" strike="noStrike" dirty="0">
                          <a:solidFill>
                            <a:srgbClr val="103154"/>
                          </a:solidFill>
                          <a:effectLst/>
                          <a:latin typeface="Calibri"/>
                          <a:cs typeface="Calibri"/>
                        </a:rPr>
                        <a:t> Data: The Big Picture" &amp; "Better Forest Management Decisions Using </a:t>
                      </a:r>
                      <a:r>
                        <a:rPr lang="en-US" sz="1100" b="1" i="0" u="none" strike="noStrike" dirty="0" err="1">
                          <a:solidFill>
                            <a:srgbClr val="103154"/>
                          </a:solidFill>
                          <a:effectLst/>
                          <a:latin typeface="Calibri"/>
                          <a:cs typeface="Calibri"/>
                        </a:rPr>
                        <a:t>LiDAR</a:t>
                      </a:r>
                      <a:r>
                        <a:rPr lang="en-US" sz="1100" b="1" i="0" u="none" strike="noStrike" dirty="0">
                          <a:solidFill>
                            <a:srgbClr val="103154"/>
                          </a:solidFill>
                          <a:effectLst/>
                          <a:latin typeface="Calibri"/>
                          <a:cs typeface="Calibri"/>
                        </a:rPr>
                        <a:t> Products</a:t>
                      </a:r>
                      <a:r>
                        <a:rPr lang="en-US" sz="1100" b="0" i="0" u="none" strike="noStrike" dirty="0">
                          <a:solidFill>
                            <a:srgbClr val="103154"/>
                          </a:solidFill>
                          <a:effectLst/>
                          <a:latin typeface="Calibri"/>
                          <a:cs typeface="Calibri"/>
                        </a:rPr>
                        <a:t>"</a:t>
                      </a:r>
                      <a:endParaRPr lang="en-US" sz="1100" b="1" i="0" u="none" strike="noStrike" dirty="0">
                        <a:solidFill>
                          <a:srgbClr val="103154"/>
                        </a:solidFill>
                        <a:effectLst/>
                        <a:latin typeface="Calibri"/>
                        <a:cs typeface="Calibri"/>
                      </a:endParaRPr>
                    </a:p>
                  </a:txBody>
                  <a:tcPr marL="12700" marR="12700" marT="12700" marB="0" anchor="b"/>
                </a:tc>
              </a:tr>
              <a:tr h="370840">
                <a:tc>
                  <a:txBody>
                    <a:bodyPr/>
                    <a:lstStyle/>
                    <a:p>
                      <a:pPr algn="l" fontAlgn="b"/>
                      <a:r>
                        <a:rPr lang="en-US" sz="1100" b="1" i="0" u="none" strike="noStrike" dirty="0" err="1">
                          <a:solidFill>
                            <a:srgbClr val="103154"/>
                          </a:solidFill>
                          <a:effectLst/>
                          <a:latin typeface="Calibri"/>
                          <a:cs typeface="Calibri"/>
                        </a:rPr>
                        <a:t>Nalini</a:t>
                      </a:r>
                      <a:r>
                        <a:rPr lang="en-US" sz="1100" b="1" i="0" u="none" strike="noStrike" dirty="0">
                          <a:solidFill>
                            <a:srgbClr val="103154"/>
                          </a:solidFill>
                          <a:effectLst/>
                          <a:latin typeface="Calibri"/>
                          <a:cs typeface="Calibri"/>
                        </a:rPr>
                        <a:t> </a:t>
                      </a:r>
                      <a:r>
                        <a:rPr lang="en-US" sz="1100" b="1" i="0" u="none" strike="noStrike" dirty="0" err="1" smtClean="0">
                          <a:solidFill>
                            <a:srgbClr val="103154"/>
                          </a:solidFill>
                          <a:effectLst/>
                          <a:latin typeface="Calibri"/>
                          <a:cs typeface="Calibri"/>
                        </a:rPr>
                        <a:t>Chhetri</a:t>
                      </a:r>
                      <a:r>
                        <a:rPr lang="en-US" sz="1100" b="1" i="0" u="none" strike="noStrike" dirty="0" smtClean="0">
                          <a:solidFill>
                            <a:srgbClr val="103154"/>
                          </a:solidFill>
                          <a:effectLst/>
                          <a:latin typeface="Calibri"/>
                          <a:cs typeface="Calibri"/>
                        </a:rPr>
                        <a:t>, </a:t>
                      </a:r>
                      <a:endParaRPr lang="en-US" sz="1100" b="0" i="0" u="none" strike="noStrike" dirty="0" smtClean="0">
                        <a:solidFill>
                          <a:srgbClr val="103154"/>
                        </a:solidFill>
                        <a:effectLst/>
                        <a:latin typeface="Calibri"/>
                        <a:cs typeface="Calibri"/>
                      </a:endParaRPr>
                    </a:p>
                    <a:p>
                      <a:pPr algn="l" fontAlgn="b"/>
                      <a:r>
                        <a:rPr lang="en-US" sz="1100" b="0" i="0" u="none" strike="noStrike" dirty="0" smtClean="0">
                          <a:solidFill>
                            <a:srgbClr val="103154"/>
                          </a:solidFill>
                          <a:effectLst/>
                          <a:latin typeface="Calibri"/>
                          <a:cs typeface="Calibri"/>
                        </a:rPr>
                        <a:t>Julie Anne Wrigley global Institute</a:t>
                      </a:r>
                      <a:r>
                        <a:rPr lang="en-US" sz="1100" b="0" i="0" u="none" strike="noStrike" baseline="0" dirty="0" smtClean="0">
                          <a:solidFill>
                            <a:srgbClr val="103154"/>
                          </a:solidFill>
                          <a:effectLst/>
                          <a:latin typeface="Calibri"/>
                          <a:cs typeface="Calibri"/>
                        </a:rPr>
                        <a:t> of Sustainability</a:t>
                      </a:r>
                      <a:endParaRPr lang="en-US" sz="1100" b="0" i="0" u="none" strike="noStrike" dirty="0">
                        <a:solidFill>
                          <a:srgbClr val="103154"/>
                        </a:solidFill>
                        <a:effectLst/>
                        <a:latin typeface="Calibri"/>
                        <a:cs typeface="Calibri"/>
                      </a:endParaRP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"Boundary Processes in the Development of Phoenix's Greenhouse Gas Emissions Inventory for Operations"</a:t>
                      </a:r>
                    </a:p>
                  </a:txBody>
                  <a:tcPr marL="12700" marR="12700" marT="12700" marB="0" anchor="b"/>
                </a:tc>
              </a:tr>
              <a:tr h="370840">
                <a:tc>
                  <a:txBody>
                    <a:bodyPr/>
                    <a:lstStyle/>
                    <a:p>
                      <a:pPr algn="l" fontAlgn="b"/>
                      <a:r>
                        <a:rPr lang="en-US" sz="1100" b="1" i="0" u="none" strike="noStrike" dirty="0">
                          <a:solidFill>
                            <a:srgbClr val="103154"/>
                          </a:solidFill>
                          <a:effectLst/>
                          <a:latin typeface="Calibri"/>
                          <a:cs typeface="Calibri"/>
                        </a:rPr>
                        <a:t>Melissa </a:t>
                      </a:r>
                      <a:r>
                        <a:rPr lang="en-US" sz="1100" b="1" i="0" u="none" strike="noStrike" dirty="0" err="1" smtClean="0">
                          <a:solidFill>
                            <a:srgbClr val="103154"/>
                          </a:solidFill>
                          <a:effectLst/>
                          <a:latin typeface="Calibri"/>
                          <a:cs typeface="Calibri"/>
                        </a:rPr>
                        <a:t>Weitz</a:t>
                      </a:r>
                      <a:r>
                        <a:rPr lang="en-US" sz="1100" b="0" i="0" u="none" strike="noStrike" dirty="0" smtClean="0">
                          <a:solidFill>
                            <a:srgbClr val="103154"/>
                          </a:solidFill>
                          <a:effectLst/>
                          <a:latin typeface="Calibri"/>
                          <a:cs typeface="Calibri"/>
                        </a:rPr>
                        <a:t>, </a:t>
                      </a:r>
                    </a:p>
                    <a:p>
                      <a:pPr algn="l" fontAlgn="b"/>
                      <a:r>
                        <a:rPr lang="en-US" sz="1100" b="0" i="0" u="none" strike="noStrike" dirty="0" smtClean="0">
                          <a:solidFill>
                            <a:srgbClr val="103154"/>
                          </a:solidFill>
                          <a:effectLst/>
                          <a:latin typeface="Calibri"/>
                          <a:cs typeface="Calibri"/>
                        </a:rPr>
                        <a:t>US</a:t>
                      </a:r>
                      <a:r>
                        <a:rPr lang="en-US" sz="1100" b="0" i="0" u="none" strike="noStrike" baseline="0" dirty="0" smtClean="0">
                          <a:solidFill>
                            <a:srgbClr val="103154"/>
                          </a:solidFill>
                          <a:effectLst/>
                          <a:latin typeface="Calibri"/>
                          <a:cs typeface="Calibri"/>
                        </a:rPr>
                        <a:t> Environmental Protection Agency</a:t>
                      </a:r>
                      <a:r>
                        <a:rPr lang="en-US" sz="1100" b="1" i="0" u="none" strike="noStrike" dirty="0">
                          <a:solidFill>
                            <a:srgbClr val="103154"/>
                          </a:solidFill>
                          <a:effectLst/>
                          <a:latin typeface="Calibri"/>
                          <a:cs typeface="Calibri"/>
                        </a:rPr>
                        <a:t> </a:t>
                      </a: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"Methane in the Inventory of the U.S. Greenhouse Gas Emissions and Sinks</a:t>
                      </a:r>
                      <a:r>
                        <a:rPr lang="en-US" sz="1100" b="0" i="0" u="none" strike="noStrike" dirty="0">
                          <a:solidFill>
                            <a:srgbClr val="103154"/>
                          </a:solidFill>
                          <a:effectLst/>
                          <a:latin typeface="Calibri"/>
                          <a:cs typeface="Calibri"/>
                        </a:rPr>
                        <a:t>"</a:t>
                      </a:r>
                      <a:endParaRPr lang="en-US" sz="1100" b="1" i="0" u="none" strike="noStrike" dirty="0">
                        <a:solidFill>
                          <a:srgbClr val="103154"/>
                        </a:solidFill>
                        <a:effectLst/>
                        <a:latin typeface="Calibri"/>
                        <a:cs typeface="Calibri"/>
                      </a:endParaRPr>
                    </a:p>
                  </a:txBody>
                  <a:tcPr marL="12700" marR="12700" marT="12700" marB="0" anchor="b"/>
                </a:tc>
              </a:tr>
              <a:tr h="370840">
                <a:tc>
                  <a:txBody>
                    <a:bodyPr/>
                    <a:lstStyle/>
                    <a:p>
                      <a:pPr algn="l" fontAlgn="b"/>
                      <a:r>
                        <a:rPr lang="en-US" sz="1100" b="1" i="0" u="none" strike="noStrike" dirty="0">
                          <a:solidFill>
                            <a:srgbClr val="103154"/>
                          </a:solidFill>
                          <a:effectLst/>
                          <a:latin typeface="Calibri"/>
                          <a:cs typeface="Calibri"/>
                        </a:rPr>
                        <a:t>Kate </a:t>
                      </a:r>
                      <a:r>
                        <a:rPr lang="en-US" sz="1100" b="1" i="0" u="none" strike="noStrike" dirty="0" smtClean="0">
                          <a:solidFill>
                            <a:srgbClr val="103154"/>
                          </a:solidFill>
                          <a:effectLst/>
                          <a:latin typeface="Calibri"/>
                          <a:cs typeface="Calibri"/>
                        </a:rPr>
                        <a:t>Calvin</a:t>
                      </a:r>
                    </a:p>
                    <a:p>
                      <a:pPr algn="l" fontAlgn="b"/>
                      <a:r>
                        <a:rPr lang="en-US" sz="1100" b="0" i="0" u="none" strike="noStrike" dirty="0" smtClean="0">
                          <a:solidFill>
                            <a:srgbClr val="103154"/>
                          </a:solidFill>
                          <a:effectLst/>
                          <a:latin typeface="Calibri"/>
                          <a:cs typeface="Calibri"/>
                        </a:rPr>
                        <a:t>Joint</a:t>
                      </a:r>
                      <a:r>
                        <a:rPr lang="en-US" sz="1100" b="0" i="0" u="none" strike="noStrike" baseline="0" dirty="0" smtClean="0">
                          <a:solidFill>
                            <a:srgbClr val="103154"/>
                          </a:solidFill>
                          <a:effectLst/>
                          <a:latin typeface="Calibri"/>
                          <a:cs typeface="Calibri"/>
                        </a:rPr>
                        <a:t> Global Change Research Institute (JGCRI)</a:t>
                      </a:r>
                      <a:endParaRPr lang="en-US" sz="1100" b="0" i="0" u="none" strike="noStrike" dirty="0">
                        <a:solidFill>
                          <a:srgbClr val="103154"/>
                        </a:solidFill>
                        <a:effectLst/>
                        <a:latin typeface="Calibri"/>
                        <a:cs typeface="Calibri"/>
                      </a:endParaRP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"Representation of the Terrestrial System in Integrated Assessment Models"</a:t>
                      </a:r>
                    </a:p>
                  </a:txBody>
                  <a:tcPr marL="12700" marR="12700" marT="12700" marB="0" anchor="b"/>
                </a:tc>
              </a:tr>
              <a:tr h="370840">
                <a:tc>
                  <a:txBody>
                    <a:bodyPr/>
                    <a:lstStyle/>
                    <a:p>
                      <a:pPr algn="l" fontAlgn="b"/>
                      <a:r>
                        <a:rPr lang="en-US" sz="1100" b="1" i="0" u="none" strike="noStrike" dirty="0">
                          <a:solidFill>
                            <a:srgbClr val="103154"/>
                          </a:solidFill>
                          <a:effectLst/>
                          <a:latin typeface="Calibri"/>
                          <a:cs typeface="Calibri"/>
                        </a:rPr>
                        <a:t>Daniel </a:t>
                      </a:r>
                      <a:r>
                        <a:rPr lang="en-US" sz="1100" b="1" i="0" u="none" strike="noStrike" dirty="0" err="1" smtClean="0">
                          <a:solidFill>
                            <a:srgbClr val="103154"/>
                          </a:solidFill>
                          <a:effectLst/>
                          <a:latin typeface="Calibri"/>
                          <a:cs typeface="Calibri"/>
                        </a:rPr>
                        <a:t>Sarewitz</a:t>
                      </a:r>
                      <a:endParaRPr lang="en-US" sz="1100" b="0" i="0" u="none" strike="noStrike" dirty="0" smtClean="0">
                        <a:solidFill>
                          <a:srgbClr val="103154"/>
                        </a:solidFill>
                        <a:effectLst/>
                        <a:latin typeface="Calibri"/>
                        <a:cs typeface="Calibri"/>
                      </a:endParaRPr>
                    </a:p>
                    <a:p>
                      <a:pPr algn="l" fontAlgn="b"/>
                      <a:r>
                        <a:rPr lang="en-US" sz="1100" b="0" i="0" u="none" strike="noStrike" dirty="0" smtClean="0">
                          <a:solidFill>
                            <a:srgbClr val="103154"/>
                          </a:solidFill>
                          <a:effectLst/>
                          <a:latin typeface="Calibri"/>
                          <a:cs typeface="Calibri"/>
                        </a:rPr>
                        <a:t>Consortium</a:t>
                      </a:r>
                      <a:r>
                        <a:rPr lang="en-US" sz="1100" b="0" i="0" u="none" strike="noStrike" baseline="0" dirty="0" smtClean="0">
                          <a:solidFill>
                            <a:srgbClr val="103154"/>
                          </a:solidFill>
                          <a:effectLst/>
                          <a:latin typeface="Calibri"/>
                          <a:cs typeface="Calibri"/>
                        </a:rPr>
                        <a:t> for Science, Policy and Outcomes</a:t>
                      </a:r>
                      <a:endParaRPr lang="en-US" sz="1100" b="1" i="0" u="none" strike="noStrike" dirty="0">
                        <a:solidFill>
                          <a:srgbClr val="103154"/>
                        </a:solidFill>
                        <a:effectLst/>
                        <a:latin typeface="Calibri"/>
                        <a:cs typeface="Calibri"/>
                      </a:endParaRP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"Uncertainty is Political!</a:t>
                      </a:r>
                      <a:r>
                        <a:rPr lang="en-US" sz="1100" b="0" i="0" u="none" strike="noStrike" dirty="0">
                          <a:solidFill>
                            <a:srgbClr val="103154"/>
                          </a:solidFill>
                          <a:effectLst/>
                          <a:latin typeface="Calibri"/>
                          <a:cs typeface="Calibri"/>
                        </a:rPr>
                        <a:t>"</a:t>
                      </a:r>
                      <a:endParaRPr lang="en-US" sz="1100" b="1" i="0" u="none" strike="noStrike" dirty="0">
                        <a:solidFill>
                          <a:srgbClr val="103154"/>
                        </a:solidFill>
                        <a:effectLst/>
                        <a:latin typeface="Calibri"/>
                        <a:cs typeface="Calibri"/>
                      </a:endParaRPr>
                    </a:p>
                  </a:txBody>
                  <a:tcPr marL="12700" marR="12700" marT="12700" marB="0" anchor="b"/>
                </a:tc>
              </a:tr>
              <a:tr h="370840">
                <a:tc>
                  <a:txBody>
                    <a:bodyPr/>
                    <a:lstStyle/>
                    <a:p>
                      <a:pPr algn="l" fontAlgn="b"/>
                      <a:r>
                        <a:rPr lang="en-US" sz="1100" b="1" i="0" u="none" strike="noStrike" dirty="0">
                          <a:solidFill>
                            <a:srgbClr val="103154"/>
                          </a:solidFill>
                          <a:effectLst/>
                          <a:latin typeface="Calibri"/>
                          <a:cs typeface="Calibri"/>
                        </a:rPr>
                        <a:t>Jeffrey </a:t>
                      </a:r>
                      <a:r>
                        <a:rPr lang="en-US" sz="1100" b="1" i="0" u="none" strike="noStrike" dirty="0" smtClean="0">
                          <a:solidFill>
                            <a:srgbClr val="103154"/>
                          </a:solidFill>
                          <a:effectLst/>
                          <a:latin typeface="Calibri"/>
                          <a:cs typeface="Calibri"/>
                        </a:rPr>
                        <a:t>Watters</a:t>
                      </a:r>
                    </a:p>
                    <a:p>
                      <a:pPr algn="l" fontAlgn="b"/>
                      <a:r>
                        <a:rPr lang="en-US" sz="1100" b="0" i="0" u="none" strike="noStrike" dirty="0" smtClean="0">
                          <a:solidFill>
                            <a:srgbClr val="103154"/>
                          </a:solidFill>
                          <a:effectLst/>
                          <a:latin typeface="Calibri"/>
                          <a:cs typeface="Calibri"/>
                        </a:rPr>
                        <a:t>Ocean</a:t>
                      </a:r>
                      <a:r>
                        <a:rPr lang="en-US" sz="1100" b="0" i="0" u="none" strike="noStrike" baseline="0" dirty="0" smtClean="0">
                          <a:solidFill>
                            <a:srgbClr val="103154"/>
                          </a:solidFill>
                          <a:effectLst/>
                          <a:latin typeface="Calibri"/>
                          <a:cs typeface="Calibri"/>
                        </a:rPr>
                        <a:t> Conservancy</a:t>
                      </a:r>
                      <a:endParaRPr lang="en-US" sz="1100" b="1" i="0" u="none" strike="noStrike" dirty="0">
                        <a:solidFill>
                          <a:srgbClr val="103154"/>
                        </a:solidFill>
                        <a:effectLst/>
                        <a:latin typeface="Calibri"/>
                        <a:cs typeface="Calibri"/>
                      </a:endParaRP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"Ocean Acidification: Connecting Science with Those Who Need It</a:t>
                      </a:r>
                      <a:r>
                        <a:rPr lang="en-US" sz="1100" b="0" i="0" u="none" strike="noStrike" dirty="0">
                          <a:solidFill>
                            <a:srgbClr val="103154"/>
                          </a:solidFill>
                          <a:effectLst/>
                          <a:latin typeface="Calibri"/>
                          <a:cs typeface="Calibri"/>
                        </a:rPr>
                        <a:t>"</a:t>
                      </a:r>
                      <a:endParaRPr lang="en-US" sz="1100" b="1" i="0" u="none" strike="noStrike" dirty="0">
                        <a:solidFill>
                          <a:srgbClr val="103154"/>
                        </a:solidFill>
                        <a:effectLst/>
                        <a:latin typeface="Calibri"/>
                        <a:cs typeface="Calibri"/>
                      </a:endParaRPr>
                    </a:p>
                  </a:txBody>
                  <a:tcPr marL="12700" marR="12700" marT="12700" marB="0" anchor="b"/>
                </a:tc>
              </a:tr>
              <a:tr h="370840">
                <a:tc>
                  <a:txBody>
                    <a:bodyPr/>
                    <a:lstStyle/>
                    <a:p>
                      <a:pPr algn="l" fontAlgn="b"/>
                      <a:r>
                        <a:rPr lang="en-US" sz="1100" b="1" i="0" u="none" strike="noStrike" dirty="0">
                          <a:solidFill>
                            <a:srgbClr val="103154"/>
                          </a:solidFill>
                          <a:effectLst/>
                          <a:latin typeface="Calibri"/>
                          <a:cs typeface="Calibri"/>
                        </a:rPr>
                        <a:t>Jeremy </a:t>
                      </a:r>
                      <a:r>
                        <a:rPr lang="en-US" sz="1100" b="1" i="0" u="none" strike="noStrike" dirty="0" smtClean="0">
                          <a:solidFill>
                            <a:srgbClr val="103154"/>
                          </a:solidFill>
                          <a:effectLst/>
                          <a:latin typeface="Calibri"/>
                          <a:cs typeface="Calibri"/>
                        </a:rPr>
                        <a:t>Freund</a:t>
                      </a:r>
                    </a:p>
                    <a:p>
                      <a:pPr algn="l" fontAlgn="b"/>
                      <a:r>
                        <a:rPr lang="en-US" sz="1100" b="0" i="0" u="none" strike="noStrike" dirty="0" smtClean="0">
                          <a:solidFill>
                            <a:srgbClr val="103154"/>
                          </a:solidFill>
                          <a:effectLst/>
                          <a:latin typeface="Calibri"/>
                          <a:cs typeface="Calibri"/>
                        </a:rPr>
                        <a:t>Wildlife Works Carbon</a:t>
                      </a:r>
                      <a:endParaRPr lang="en-US" sz="1100" b="1" i="0" u="none" strike="noStrike" dirty="0">
                        <a:solidFill>
                          <a:srgbClr val="103154"/>
                        </a:solidFill>
                        <a:effectLst/>
                        <a:latin typeface="Calibri"/>
                        <a:cs typeface="Calibri"/>
                      </a:endParaRPr>
                    </a:p>
                  </a:txBody>
                  <a:tcPr marL="12700" marR="12700" marT="12700" marB="0" anchor="b"/>
                </a:tc>
                <a:tc>
                  <a:txBody>
                    <a:bodyPr/>
                    <a:lstStyle/>
                    <a:p>
                      <a:pPr algn="l" fontAlgn="b"/>
                      <a:r>
                        <a:rPr lang="en-US" sz="1100" b="1" i="0" u="none" strike="noStrike" dirty="0">
                          <a:solidFill>
                            <a:srgbClr val="103154"/>
                          </a:solidFill>
                          <a:effectLst/>
                          <a:latin typeface="Calibri"/>
                          <a:cs typeface="Calibri"/>
                        </a:rPr>
                        <a:t>"Protection in the Tropics: Reference Levels and MRV – Remote Sensing, In-Situ or Both?</a:t>
                      </a:r>
                      <a:r>
                        <a:rPr lang="en-US" sz="1100" b="0" i="0" u="none" strike="noStrike" dirty="0">
                          <a:solidFill>
                            <a:srgbClr val="103154"/>
                          </a:solidFill>
                          <a:effectLst/>
                          <a:latin typeface="Calibri"/>
                          <a:cs typeface="Calibri"/>
                        </a:rPr>
                        <a:t>"</a:t>
                      </a:r>
                      <a:endParaRPr lang="en-US" sz="1100" b="1" i="0" u="none" strike="noStrike" dirty="0">
                        <a:solidFill>
                          <a:srgbClr val="103154"/>
                        </a:solidFill>
                        <a:effectLst/>
                        <a:latin typeface="Calibri"/>
                        <a:cs typeface="Calibri"/>
                      </a:endParaRPr>
                    </a:p>
                  </a:txBody>
                  <a:tcPr marL="12700" marR="12700" marT="12700" marB="0" anchor="b"/>
                </a:tc>
              </a:tr>
            </a:tbl>
          </a:graphicData>
        </a:graphic>
      </p:graphicFrame>
      <p:sp>
        <p:nvSpPr>
          <p:cNvPr id="8" name="TextBox 7"/>
          <p:cNvSpPr txBox="1"/>
          <p:nvPr/>
        </p:nvSpPr>
        <p:spPr>
          <a:xfrm>
            <a:off x="646420" y="1367642"/>
            <a:ext cx="7656240" cy="1200329"/>
          </a:xfrm>
          <a:prstGeom prst="rect">
            <a:avLst/>
          </a:prstGeom>
          <a:noFill/>
        </p:spPr>
        <p:txBody>
          <a:bodyPr wrap="square" rtlCol="0">
            <a:spAutoFit/>
          </a:bodyPr>
          <a:lstStyle/>
          <a:p>
            <a:pPr marL="285750" indent="-285750">
              <a:buFont typeface="Arial"/>
              <a:buChar char="•"/>
            </a:pPr>
            <a:r>
              <a:rPr lang="en-US" dirty="0" smtClean="0">
                <a:solidFill>
                  <a:srgbClr val="000090"/>
                </a:solidFill>
              </a:rPr>
              <a:t>Working with stakeholders to better understand what type of carbon information they need and how they can use CMS products</a:t>
            </a:r>
          </a:p>
          <a:p>
            <a:pPr marL="285750" indent="-285750">
              <a:buFont typeface="Arial"/>
              <a:buChar char="•"/>
            </a:pPr>
            <a:r>
              <a:rPr lang="en-US" dirty="0" smtClean="0">
                <a:solidFill>
                  <a:srgbClr val="000090"/>
                </a:solidFill>
              </a:rPr>
              <a:t>Bringing them to Goddard to speak about their organization and decision making process through the </a:t>
            </a:r>
            <a:r>
              <a:rPr lang="en-US" b="1" i="1" dirty="0" smtClean="0">
                <a:solidFill>
                  <a:srgbClr val="FF0000"/>
                </a:solidFill>
              </a:rPr>
              <a:t>CMS Applications Policy Series</a:t>
            </a:r>
            <a:endParaRPr lang="en-US" b="1" i="1" dirty="0">
              <a:solidFill>
                <a:srgbClr val="FF0000"/>
              </a:solidFill>
            </a:endParaRPr>
          </a:p>
        </p:txBody>
      </p:sp>
    </p:spTree>
    <p:extLst>
      <p:ext uri="{BB962C8B-B14F-4D97-AF65-F5344CB8AC3E}">
        <p14:creationId xmlns:p14="http://schemas.microsoft.com/office/powerpoint/2010/main" val="272860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Evaluation Studies using economic models</a:t>
            </a:r>
            <a:endParaRPr lang="en-US" sz="3200" dirty="0"/>
          </a:p>
        </p:txBody>
      </p:sp>
      <p:sp>
        <p:nvSpPr>
          <p:cNvPr id="3" name="Content Placeholder 2"/>
          <p:cNvSpPr>
            <a:spLocks noGrp="1"/>
          </p:cNvSpPr>
          <p:nvPr>
            <p:ph idx="1"/>
          </p:nvPr>
        </p:nvSpPr>
        <p:spPr>
          <a:xfrm>
            <a:off x="779463" y="1421570"/>
            <a:ext cx="7583488" cy="5088491"/>
          </a:xfrm>
        </p:spPr>
        <p:txBody>
          <a:bodyPr>
            <a:normAutofit fontScale="92500" lnSpcReduction="10000"/>
          </a:bodyPr>
          <a:lstStyle/>
          <a:p>
            <a:pPr marL="0" indent="0">
              <a:spcBef>
                <a:spcPts val="200"/>
              </a:spcBef>
              <a:buNone/>
            </a:pPr>
            <a:r>
              <a:rPr lang="en-US" dirty="0" smtClean="0">
                <a:solidFill>
                  <a:schemeClr val="tx1"/>
                </a:solidFill>
              </a:rPr>
              <a:t>To evaluate potential </a:t>
            </a:r>
            <a:r>
              <a:rPr lang="en-US" dirty="0">
                <a:solidFill>
                  <a:schemeClr val="tx1"/>
                </a:solidFill>
              </a:rPr>
              <a:t>applications of CMS data </a:t>
            </a:r>
            <a:r>
              <a:rPr lang="en-US" dirty="0" smtClean="0">
                <a:solidFill>
                  <a:schemeClr val="tx1"/>
                </a:solidFill>
              </a:rPr>
              <a:t>products, we use specific context in which the data is used </a:t>
            </a:r>
            <a:r>
              <a:rPr lang="en-US" dirty="0" smtClean="0">
                <a:solidFill>
                  <a:schemeClr val="tx1"/>
                </a:solidFill>
              </a:rPr>
              <a:t>to define value of the data. </a:t>
            </a:r>
            <a:r>
              <a:rPr lang="en-US" dirty="0">
                <a:solidFill>
                  <a:schemeClr val="tx1"/>
                </a:solidFill>
              </a:rPr>
              <a:t>Steps in this process will involve:</a:t>
            </a:r>
          </a:p>
          <a:p>
            <a:pPr marL="457200" lvl="0" indent="-457200">
              <a:spcBef>
                <a:spcPts val="200"/>
              </a:spcBef>
              <a:buFont typeface="+mj-lt"/>
              <a:buAutoNum type="arabicPeriod"/>
            </a:pPr>
            <a:r>
              <a:rPr lang="en-US" dirty="0">
                <a:solidFill>
                  <a:schemeClr val="tx1"/>
                </a:solidFill>
              </a:rPr>
              <a:t>Identifying the case study to be </a:t>
            </a:r>
            <a:r>
              <a:rPr lang="en-US" dirty="0" smtClean="0">
                <a:solidFill>
                  <a:schemeClr val="tx1"/>
                </a:solidFill>
              </a:rPr>
              <a:t>examined</a:t>
            </a:r>
            <a:endParaRPr lang="en-US" dirty="0">
              <a:solidFill>
                <a:schemeClr val="tx1"/>
              </a:solidFill>
            </a:endParaRPr>
          </a:p>
          <a:p>
            <a:pPr marL="457200" lvl="0" indent="-457200">
              <a:spcBef>
                <a:spcPts val="200"/>
              </a:spcBef>
              <a:buFont typeface="+mj-lt"/>
              <a:buAutoNum type="arabicPeriod"/>
            </a:pPr>
            <a:r>
              <a:rPr lang="en-US" dirty="0">
                <a:solidFill>
                  <a:schemeClr val="tx1"/>
                </a:solidFill>
              </a:rPr>
              <a:t>Conducting a literature review related to the issues </a:t>
            </a:r>
            <a:r>
              <a:rPr lang="en-US" dirty="0" smtClean="0">
                <a:solidFill>
                  <a:schemeClr val="tx1"/>
                </a:solidFill>
              </a:rPr>
              <a:t>identified</a:t>
            </a:r>
            <a:endParaRPr lang="en-US" dirty="0">
              <a:solidFill>
                <a:schemeClr val="tx1"/>
              </a:solidFill>
            </a:endParaRPr>
          </a:p>
          <a:p>
            <a:pPr marL="457200" lvl="0" indent="-457200">
              <a:spcBef>
                <a:spcPts val="200"/>
              </a:spcBef>
              <a:buFont typeface="+mj-lt"/>
              <a:buAutoNum type="arabicPeriod"/>
            </a:pPr>
            <a:r>
              <a:rPr lang="en-US" dirty="0">
                <a:solidFill>
                  <a:schemeClr val="tx1"/>
                </a:solidFill>
              </a:rPr>
              <a:t>Interviewing experts and staff familiar or involved with the case study.</a:t>
            </a:r>
          </a:p>
          <a:p>
            <a:pPr marL="457200" lvl="0" indent="-457200">
              <a:spcBef>
                <a:spcPts val="200"/>
              </a:spcBef>
              <a:buFont typeface="+mj-lt"/>
              <a:buAutoNum type="arabicPeriod"/>
            </a:pPr>
            <a:r>
              <a:rPr lang="en-US" dirty="0">
                <a:solidFill>
                  <a:schemeClr val="tx1"/>
                </a:solidFill>
              </a:rPr>
              <a:t>Identification of policy and regulation issues, and issues in the use of CMS data products to implement that policy or regulation. Also, identification of alternative assumptions relevant to the economic analysis.</a:t>
            </a:r>
          </a:p>
          <a:p>
            <a:pPr marL="457200" lvl="0" indent="-457200">
              <a:spcBef>
                <a:spcPts val="200"/>
              </a:spcBef>
              <a:buFont typeface="+mj-lt"/>
              <a:buAutoNum type="arabicPeriod"/>
            </a:pPr>
            <a:r>
              <a:rPr lang="en-US" dirty="0">
                <a:solidFill>
                  <a:schemeClr val="tx1"/>
                </a:solidFill>
              </a:rPr>
              <a:t>Development of an </a:t>
            </a:r>
            <a:r>
              <a:rPr lang="en-US" b="1" dirty="0">
                <a:solidFill>
                  <a:schemeClr val="tx1"/>
                </a:solidFill>
              </a:rPr>
              <a:t>economic model </a:t>
            </a:r>
            <a:r>
              <a:rPr lang="en-US" dirty="0">
                <a:solidFill>
                  <a:schemeClr val="tx1"/>
                </a:solidFill>
              </a:rPr>
              <a:t>to estimate how impact valuations are affected by better CMS data products.</a:t>
            </a:r>
          </a:p>
          <a:p>
            <a:pPr marL="457200" lvl="0" indent="-457200">
              <a:spcBef>
                <a:spcPts val="200"/>
              </a:spcBef>
              <a:buFont typeface="+mj-lt"/>
              <a:buAutoNum type="arabicPeriod"/>
            </a:pPr>
            <a:r>
              <a:rPr lang="en-US" dirty="0">
                <a:solidFill>
                  <a:schemeClr val="tx1"/>
                </a:solidFill>
              </a:rPr>
              <a:t>Conducting model simulations that explore economic impacts and their sensitivity to alternative data availability and assumptions.</a:t>
            </a:r>
          </a:p>
          <a:p>
            <a:pPr marL="457200" lvl="0" indent="-457200">
              <a:spcBef>
                <a:spcPts val="200"/>
              </a:spcBef>
              <a:buFont typeface="+mj-lt"/>
              <a:buAutoNum type="arabicPeriod"/>
            </a:pPr>
            <a:r>
              <a:rPr lang="en-US" dirty="0">
                <a:solidFill>
                  <a:schemeClr val="tx1"/>
                </a:solidFill>
              </a:rPr>
              <a:t>Reporting lessons learned based on model predictions and information from the literature review and interviews.</a:t>
            </a:r>
          </a:p>
          <a:p>
            <a:pPr>
              <a:spcBef>
                <a:spcPts val="200"/>
              </a:spcBef>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74A3CDBF-2B88-F848-863F-EBA248B82FCC}" type="slidenum">
              <a:rPr lang="en-US" smtClean="0"/>
              <a:t>8</a:t>
            </a:fld>
            <a:endParaRPr lang="en-US"/>
          </a:p>
        </p:txBody>
      </p:sp>
    </p:spTree>
    <p:extLst>
      <p:ext uri="{BB962C8B-B14F-4D97-AF65-F5344CB8AC3E}">
        <p14:creationId xmlns:p14="http://schemas.microsoft.com/office/powerpoint/2010/main" val="175731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200" dirty="0" smtClean="0"/>
              <a:t>Summary of Methodology</a:t>
            </a:r>
            <a:endParaRPr lang="en-US" dirty="0" smtClean="0"/>
          </a:p>
        </p:txBody>
      </p:sp>
      <p:cxnSp>
        <p:nvCxnSpPr>
          <p:cNvPr id="8" name="Straight Arrow Connector 7"/>
          <p:cNvCxnSpPr>
            <a:cxnSpLocks noChangeShapeType="1"/>
          </p:cNvCxnSpPr>
          <p:nvPr/>
        </p:nvCxnSpPr>
        <p:spPr bwMode="auto">
          <a:xfrm rot="5400000">
            <a:off x="4018756" y="2272507"/>
            <a:ext cx="636587" cy="0"/>
          </a:xfrm>
          <a:prstGeom prst="straightConnector1">
            <a:avLst/>
          </a:prstGeom>
          <a:noFill/>
          <a:ln w="44450">
            <a:solidFill>
              <a:schemeClr val="tx1"/>
            </a:solidFill>
            <a:round/>
            <a:headEnd/>
            <a:tailEnd type="arrow" w="med" len="med"/>
          </a:ln>
          <a:effectLst>
            <a:outerShdw blurRad="38100" dist="25400" dir="5400000" algn="t" rotWithShape="0">
              <a:srgbClr val="000000">
                <a:alpha val="50000"/>
              </a:srgbClr>
            </a:outerShdw>
          </a:effectLst>
        </p:spPr>
      </p:cxnSp>
      <p:cxnSp>
        <p:nvCxnSpPr>
          <p:cNvPr id="10" name="Straight Arrow Connector 9"/>
          <p:cNvCxnSpPr>
            <a:cxnSpLocks noChangeShapeType="1"/>
          </p:cNvCxnSpPr>
          <p:nvPr/>
        </p:nvCxnSpPr>
        <p:spPr bwMode="auto">
          <a:xfrm>
            <a:off x="4352925" y="4435475"/>
            <a:ext cx="0" cy="611188"/>
          </a:xfrm>
          <a:prstGeom prst="straightConnector1">
            <a:avLst/>
          </a:prstGeom>
          <a:noFill/>
          <a:ln w="44450">
            <a:solidFill>
              <a:schemeClr val="tx1"/>
            </a:solidFill>
            <a:round/>
            <a:headEnd/>
            <a:tailEnd type="arrow" w="med" len="med"/>
          </a:ln>
          <a:effectLst>
            <a:outerShdw blurRad="38100" dist="25400" dir="5400000" algn="t" rotWithShape="0">
              <a:srgbClr val="000000">
                <a:alpha val="50000"/>
              </a:srgbClr>
            </a:outerShdw>
          </a:effectLst>
        </p:spPr>
      </p:cxnSp>
      <p:sp>
        <p:nvSpPr>
          <p:cNvPr id="22532" name="Text Box 1037"/>
          <p:cNvSpPr txBox="1">
            <a:spLocks noChangeArrowheads="1"/>
          </p:cNvSpPr>
          <p:nvPr/>
        </p:nvSpPr>
        <p:spPr bwMode="auto">
          <a:xfrm>
            <a:off x="1128713" y="5111750"/>
            <a:ext cx="6907212" cy="915988"/>
          </a:xfrm>
          <a:prstGeom prst="rect">
            <a:avLst/>
          </a:prstGeom>
          <a:solidFill>
            <a:schemeClr val="accent2"/>
          </a:solidFill>
          <a:ln w="9525">
            <a:noFill/>
            <a:miter lim="800000"/>
            <a:headEnd/>
            <a:tailEnd/>
          </a:ln>
        </p:spPr>
        <p:txBody>
          <a:bodyPr>
            <a:prstTxWarp prst="textNoShape">
              <a:avLst/>
            </a:prstTxWarp>
            <a:spAutoFit/>
          </a:bodyPr>
          <a:lstStyle/>
          <a:p>
            <a:pPr algn="ctr">
              <a:buFont typeface="Arial" pitchFamily="-72" charset="0"/>
              <a:buNone/>
            </a:pPr>
            <a:r>
              <a:rPr lang="en-US" sz="1800">
                <a:solidFill>
                  <a:srgbClr val="000000"/>
                </a:solidFill>
              </a:rPr>
              <a:t> Discussion of data products used by local, county, state, and federal actors to implement and track forestry programs and how these techniques could be improved by using updated lidar data</a:t>
            </a:r>
          </a:p>
        </p:txBody>
      </p:sp>
      <p:sp>
        <p:nvSpPr>
          <p:cNvPr id="22533" name="Text Box 1038"/>
          <p:cNvSpPr txBox="1">
            <a:spLocks noChangeArrowheads="1"/>
          </p:cNvSpPr>
          <p:nvPr/>
        </p:nvSpPr>
        <p:spPr bwMode="auto">
          <a:xfrm>
            <a:off x="1096963" y="1536700"/>
            <a:ext cx="6938962" cy="366713"/>
          </a:xfrm>
          <a:prstGeom prst="rect">
            <a:avLst/>
          </a:prstGeom>
          <a:solidFill>
            <a:schemeClr val="accent2"/>
          </a:solidFill>
          <a:ln w="9525">
            <a:noFill/>
            <a:miter lim="800000"/>
            <a:headEnd/>
            <a:tailEnd/>
          </a:ln>
        </p:spPr>
        <p:txBody>
          <a:bodyPr>
            <a:prstTxWarp prst="textNoShape">
              <a:avLst/>
            </a:prstTxWarp>
            <a:spAutoFit/>
          </a:bodyPr>
          <a:lstStyle/>
          <a:p>
            <a:pPr algn="ctr">
              <a:spcBef>
                <a:spcPct val="50000"/>
              </a:spcBef>
            </a:pPr>
            <a:r>
              <a:rPr lang="en-US" sz="1800">
                <a:solidFill>
                  <a:srgbClr val="000000"/>
                </a:solidFill>
              </a:rPr>
              <a:t> The information has </a:t>
            </a:r>
            <a:r>
              <a:rPr lang="en-US" sz="1800" b="1" i="1">
                <a:solidFill>
                  <a:srgbClr val="000000"/>
                </a:solidFill>
              </a:rPr>
              <a:t>value</a:t>
            </a:r>
            <a:r>
              <a:rPr lang="en-US" sz="1800">
                <a:solidFill>
                  <a:srgbClr val="000000"/>
                </a:solidFill>
              </a:rPr>
              <a:t> if the programs have </a:t>
            </a:r>
            <a:r>
              <a:rPr lang="en-US" sz="1800" b="1" i="1">
                <a:solidFill>
                  <a:srgbClr val="000000"/>
                </a:solidFill>
              </a:rPr>
              <a:t>value</a:t>
            </a:r>
            <a:endParaRPr lang="en-US" sz="1800">
              <a:solidFill>
                <a:srgbClr val="000000"/>
              </a:solidFill>
            </a:endParaRPr>
          </a:p>
        </p:txBody>
      </p:sp>
      <p:sp>
        <p:nvSpPr>
          <p:cNvPr id="22534" name="Text Box 1039"/>
          <p:cNvSpPr txBox="1">
            <a:spLocks noChangeArrowheads="1"/>
          </p:cNvSpPr>
          <p:nvPr/>
        </p:nvSpPr>
        <p:spPr bwMode="auto">
          <a:xfrm>
            <a:off x="1100138" y="2676525"/>
            <a:ext cx="6950075" cy="1754327"/>
          </a:xfrm>
          <a:prstGeom prst="rect">
            <a:avLst/>
          </a:prstGeom>
          <a:solidFill>
            <a:schemeClr val="accent2"/>
          </a:solidFill>
          <a:ln w="9525">
            <a:noFill/>
            <a:miter lim="800000"/>
            <a:headEnd/>
            <a:tailEnd/>
          </a:ln>
        </p:spPr>
        <p:txBody>
          <a:bodyPr>
            <a:prstTxWarp prst="textNoShape">
              <a:avLst/>
            </a:prstTxWarp>
            <a:spAutoFit/>
          </a:bodyPr>
          <a:lstStyle/>
          <a:p>
            <a:pPr algn="ctr">
              <a:buFont typeface="Arial" pitchFamily="-72" charset="0"/>
              <a:buNone/>
            </a:pPr>
            <a:r>
              <a:rPr lang="en-US" sz="1800" dirty="0">
                <a:solidFill>
                  <a:srgbClr val="000000"/>
                </a:solidFill>
              </a:rPr>
              <a:t> </a:t>
            </a:r>
            <a:r>
              <a:rPr lang="en-US" sz="1800" b="1" dirty="0">
                <a:solidFill>
                  <a:srgbClr val="000000"/>
                </a:solidFill>
              </a:rPr>
              <a:t>Analysis of forestry </a:t>
            </a:r>
            <a:r>
              <a:rPr lang="en-US" sz="1800" b="1" dirty="0" smtClean="0">
                <a:solidFill>
                  <a:srgbClr val="000000"/>
                </a:solidFill>
              </a:rPr>
              <a:t>programs </a:t>
            </a:r>
            <a:endParaRPr lang="en-US" b="1" dirty="0">
              <a:solidFill>
                <a:srgbClr val="000000"/>
              </a:solidFill>
            </a:endParaRPr>
          </a:p>
          <a:p>
            <a:pPr marL="285750" indent="-285750" algn="ctr">
              <a:buFont typeface="Arial"/>
              <a:buChar char="•"/>
            </a:pPr>
            <a:r>
              <a:rPr lang="en-US" sz="1800" i="1" dirty="0" smtClean="0">
                <a:solidFill>
                  <a:srgbClr val="000000"/>
                </a:solidFill>
              </a:rPr>
              <a:t>Lawn </a:t>
            </a:r>
            <a:r>
              <a:rPr lang="en-US" sz="1800" i="1" dirty="0">
                <a:solidFill>
                  <a:srgbClr val="000000"/>
                </a:solidFill>
              </a:rPr>
              <a:t>to Woodland Program (newest)</a:t>
            </a:r>
          </a:p>
          <a:p>
            <a:pPr algn="ctr">
              <a:buFont typeface="Arial" pitchFamily="-72" charset="0"/>
              <a:buChar char="•"/>
            </a:pPr>
            <a:r>
              <a:rPr lang="en-US" sz="1800" i="1" dirty="0">
                <a:solidFill>
                  <a:srgbClr val="000000"/>
                </a:solidFill>
              </a:rPr>
              <a:t> Conservation Reserve Enhancement Program</a:t>
            </a:r>
          </a:p>
          <a:p>
            <a:pPr algn="ctr">
              <a:buFont typeface="Arial" pitchFamily="-72" charset="0"/>
              <a:buChar char="•"/>
            </a:pPr>
            <a:r>
              <a:rPr lang="en-US" sz="1800" i="1" dirty="0">
                <a:solidFill>
                  <a:srgbClr val="000000"/>
                </a:solidFill>
              </a:rPr>
              <a:t> Environmental Quality Incentive Program</a:t>
            </a:r>
          </a:p>
          <a:p>
            <a:pPr algn="ctr">
              <a:buFont typeface="Arial" pitchFamily="-72" charset="0"/>
              <a:buChar char="•"/>
            </a:pPr>
            <a:r>
              <a:rPr lang="en-US" sz="1800" i="1" dirty="0">
                <a:solidFill>
                  <a:srgbClr val="000000"/>
                </a:solidFill>
              </a:rPr>
              <a:t> Urban Tree Canopy Initiative</a:t>
            </a:r>
          </a:p>
          <a:p>
            <a:pPr algn="ctr">
              <a:buFont typeface="Arial" pitchFamily="-72" charset="0"/>
              <a:buChar char="•"/>
            </a:pPr>
            <a:r>
              <a:rPr lang="en-US" sz="1800" i="1" dirty="0">
                <a:solidFill>
                  <a:srgbClr val="000000"/>
                </a:solidFill>
              </a:rPr>
              <a:t> Woodland Incentive Program</a:t>
            </a:r>
          </a:p>
        </p:txBody>
      </p:sp>
    </p:spTree>
    <p:extLst>
      <p:ext uri="{BB962C8B-B14F-4D97-AF65-F5344CB8AC3E}">
        <p14:creationId xmlns:p14="http://schemas.microsoft.com/office/powerpoint/2010/main" val="31048971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355</TotalTime>
  <Words>1170</Words>
  <Application>Microsoft Macintosh PowerPoint</Application>
  <PresentationFormat>On-screen Show (4:3)</PresentationFormat>
  <Paragraphs>121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Pixel</vt:lpstr>
      <vt:lpstr>Applications of the NASA  Carbon Monitoring System: Engagement, Use, and Evaluation</vt:lpstr>
      <vt:lpstr>Objectives of the project</vt:lpstr>
      <vt:lpstr>Activities</vt:lpstr>
      <vt:lpstr>New Product orientation in ARL chart</vt:lpstr>
      <vt:lpstr>Applications Readiness Levels (ARLs)</vt:lpstr>
      <vt:lpstr>New product-focused ARL Chart</vt:lpstr>
      <vt:lpstr>Stakeholder needs</vt:lpstr>
      <vt:lpstr>Evaluation Studies using economic models</vt:lpstr>
      <vt:lpstr>Summary of Methodology</vt:lpstr>
      <vt:lpstr>Cost Benefit Analysis in Maryland</vt:lpstr>
      <vt:lpstr>FY15 Activities</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the NASA Carbon Monitoring System: Engagement, Use, and Evaluation</dc:title>
  <dc:creator>molly brown</dc:creator>
  <cp:lastModifiedBy>Molly Brown</cp:lastModifiedBy>
  <cp:revision>26</cp:revision>
  <dcterms:created xsi:type="dcterms:W3CDTF">2014-11-06T19:59:52Z</dcterms:created>
  <dcterms:modified xsi:type="dcterms:W3CDTF">2014-11-13T13:26:10Z</dcterms:modified>
</cp:coreProperties>
</file>